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1.xml" ContentType="application/vnd.openxmlformats-officedocument.presentationml.tags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6" r:id="rId2"/>
  </p:sldMasterIdLst>
  <p:notesMasterIdLst>
    <p:notesMasterId r:id="rId14"/>
  </p:notesMasterIdLst>
  <p:sldIdLst>
    <p:sldId id="259" r:id="rId3"/>
    <p:sldId id="1679" r:id="rId4"/>
    <p:sldId id="1686" r:id="rId5"/>
    <p:sldId id="1680" r:id="rId6"/>
    <p:sldId id="1681" r:id="rId7"/>
    <p:sldId id="1682" r:id="rId8"/>
    <p:sldId id="1687" r:id="rId9"/>
    <p:sldId id="1684" r:id="rId10"/>
    <p:sldId id="1688" r:id="rId11"/>
    <p:sldId id="1685" r:id="rId12"/>
    <p:sldId id="1689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9978" autoAdjust="0"/>
  </p:normalViewPr>
  <p:slideViewPr>
    <p:cSldViewPr snapToGrid="0">
      <p:cViewPr varScale="1">
        <p:scale>
          <a:sx n="96" d="100"/>
          <a:sy n="96" d="100"/>
        </p:scale>
        <p:origin x="11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0DDF98-841D-43D4-8696-6999D9F352C1}" type="datetimeFigureOut">
              <a:rPr lang="ru-RU" smtClean="0"/>
              <a:t>27.05.2022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917A19-80D7-4625-9CEF-D3F6A706D7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5187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1) Уважаемые члены государственной аттестационной комиссии</a:t>
            </a:r>
          </a:p>
          <a:p>
            <a:r>
              <a:rPr lang="ru-RU" dirty="0"/>
              <a:t>2) Тема работы (назвать)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17A19-80D7-4625-9CEF-D3F6A706D71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4912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solidFill>
                  <a:schemeClr val="tx2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Точность распознавания равную 72 %</a:t>
            </a:r>
            <a:r>
              <a:rPr lang="en-US" sz="1200" dirty="0">
                <a:solidFill>
                  <a:schemeClr val="tx2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solidFill>
                  <a:schemeClr val="tx2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При увеличении количества и качества данных качество на метриках повысится</a:t>
            </a:r>
            <a:r>
              <a:rPr lang="en-US" sz="1200" dirty="0">
                <a:solidFill>
                  <a:schemeClr val="tx2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.</a:t>
            </a:r>
            <a:endParaRPr lang="ru-RU" sz="1200" dirty="0">
              <a:solidFill>
                <a:schemeClr val="tx2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solidFill>
                  <a:schemeClr val="tx2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В качестве результирующей информации по рабочим используется агрегация по распознанным меткам класса отдельных рабочих (справа).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solidFill>
                  <a:schemeClr val="tx2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Он состоит</a:t>
            </a:r>
            <a:r>
              <a:rPr lang="en-US" sz="1200" dirty="0">
                <a:solidFill>
                  <a:schemeClr val="tx2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ru-RU" sz="1200" dirty="0">
                <a:solidFill>
                  <a:schemeClr val="tx2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из</a:t>
            </a:r>
            <a:r>
              <a:rPr lang="en-US" sz="1200" dirty="0">
                <a:solidFill>
                  <a:schemeClr val="tx2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: </a:t>
            </a:r>
            <a:r>
              <a:rPr lang="ru-RU" sz="1200" dirty="0">
                <a:solidFill>
                  <a:schemeClr val="tx2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служебной информации (информации </a:t>
            </a:r>
            <a:r>
              <a:rPr lang="ru-RU" sz="1200">
                <a:solidFill>
                  <a:schemeClr val="tx2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о рабочем)</a:t>
            </a:r>
            <a:r>
              <a:rPr lang="en-US" sz="1200" dirty="0">
                <a:solidFill>
                  <a:schemeClr val="tx2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, </a:t>
            </a:r>
            <a:r>
              <a:rPr lang="ru-RU" sz="1200" dirty="0">
                <a:solidFill>
                  <a:schemeClr val="tx2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словаря</a:t>
            </a:r>
            <a:r>
              <a:rPr lang="en-US" sz="1200" dirty="0">
                <a:solidFill>
                  <a:schemeClr val="tx2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, </a:t>
            </a:r>
            <a:r>
              <a:rPr lang="ru-RU" sz="1200" dirty="0">
                <a:solidFill>
                  <a:schemeClr val="tx2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количественная характеристики меток класса и</a:t>
            </a:r>
            <a:r>
              <a:rPr lang="en-US" sz="1200" dirty="0">
                <a:solidFill>
                  <a:schemeClr val="tx2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ru-RU" sz="1200" dirty="0">
                <a:solidFill>
                  <a:schemeClr val="tx2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гистограммы на ее основе</a:t>
            </a:r>
            <a:r>
              <a:rPr lang="en-US" sz="1200" dirty="0">
                <a:solidFill>
                  <a:schemeClr val="tx2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.</a:t>
            </a:r>
          </a:p>
          <a:p>
            <a:pPr marL="0" lvl="1" indent="0" algn="just" defTabSz="472839">
              <a:spcAft>
                <a:spcPts val="544"/>
              </a:spcAft>
              <a:buClr>
                <a:schemeClr val="tx1"/>
              </a:buClr>
              <a:buFont typeface="Lucida Grande"/>
              <a:buNone/>
            </a:pPr>
            <a:r>
              <a:rPr lang="ru-RU" sz="12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При интеграции предложенного решения повысится эффективности процессов мониторинга и управления целенаправленной физической активностью людей в части сокращения времени на получение репрезентативной информации, описывающей такую физическую активность. </a:t>
            </a:r>
          </a:p>
          <a:p>
            <a:pPr marL="0" lvl="1" indent="0" algn="just" defTabSz="472839">
              <a:spcAft>
                <a:spcPts val="544"/>
              </a:spcAft>
              <a:buClr>
                <a:schemeClr val="tx1"/>
              </a:buClr>
              <a:buFont typeface="Lucida Grande"/>
              <a:buNone/>
            </a:pPr>
            <a:r>
              <a:rPr lang="ru-RU" sz="12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Кроме того</a:t>
            </a:r>
            <a:r>
              <a:rPr lang="en-US" sz="12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2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были рассмотрены модели </a:t>
            </a:r>
            <a:r>
              <a:rPr lang="en-US" sz="12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</a:t>
            </a:r>
            <a:r>
              <a:rPr lang="ru-RU" sz="12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1200" b="0" i="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catboost</a:t>
            </a:r>
            <a:r>
              <a:rPr lang="en-US" sz="12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 задаче идентификации целенаправленной физической активности</a:t>
            </a:r>
            <a:r>
              <a:rPr lang="en-US" sz="12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2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чего</a:t>
            </a:r>
            <a:r>
              <a:rPr lang="en-US" sz="12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2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насколько мне известно</a:t>
            </a:r>
            <a:r>
              <a:rPr lang="en-US" sz="12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2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не происходило ранее</a:t>
            </a:r>
            <a:r>
              <a:rPr lang="en-US" sz="12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dirty="0">
              <a:solidFill>
                <a:schemeClr val="tx2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17A19-80D7-4625-9CEF-D3F6A706D71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9499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Попрощаться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17A19-80D7-4625-9CEF-D3F6A706D71F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8819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indent="0" algn="just" defTabSz="472839">
              <a:spcAft>
                <a:spcPts val="544"/>
              </a:spcAft>
              <a:buClr>
                <a:schemeClr val="tx1"/>
              </a:buClr>
              <a:buFont typeface="Lucida Grande"/>
              <a:buNone/>
            </a:pPr>
            <a:r>
              <a:rPr lang="ru-RU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 Тема -</a:t>
            </a:r>
            <a:r>
              <a:rPr lang="en-US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ru-RU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  <a:r>
              <a:rPr lang="en-US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 algn="just" defTabSz="472839">
              <a:spcAft>
                <a:spcPts val="544"/>
              </a:spcAft>
              <a:buClr>
                <a:schemeClr val="tx1"/>
              </a:buClr>
              <a:buFont typeface="Lucida Grande"/>
              <a:buNone/>
            </a:pPr>
            <a:r>
              <a:rPr lang="en-US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</a:t>
            </a:r>
            <a:r>
              <a:rPr lang="ru-RU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кого решается</a:t>
            </a:r>
            <a:r>
              <a:rPr lang="en-US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b="0" i="0" dirty="0">
                <a:solidFill>
                  <a:srgbClr val="242424"/>
                </a:solidFill>
                <a:effectLst/>
                <a:latin typeface="-apple-system"/>
              </a:rPr>
              <a:t>департамент информационных технологий г. Москвы</a:t>
            </a:r>
            <a:endParaRPr lang="en-US" b="0" i="0" dirty="0">
              <a:solidFill>
                <a:srgbClr val="242424"/>
              </a:solidFill>
              <a:effectLst/>
              <a:latin typeface="-apple-system"/>
            </a:endParaRPr>
          </a:p>
          <a:p>
            <a:pPr marL="0" lvl="1" indent="0" algn="just" defTabSz="472839">
              <a:spcAft>
                <a:spcPts val="544"/>
              </a:spcAft>
              <a:buClr>
                <a:schemeClr val="tx1"/>
              </a:buClr>
              <a:buFont typeface="Lucida Grande"/>
              <a:buNone/>
            </a:pPr>
            <a:r>
              <a:rPr lang="en-US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3) </a:t>
            </a:r>
            <a:r>
              <a:rPr lang="ru-RU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Проблематика</a:t>
            </a:r>
          </a:p>
          <a:p>
            <a:r>
              <a:rPr lang="ru-RU" dirty="0"/>
              <a:t>При увеличении производственных мощностей мониторинг целенаправленной физической активности становится осуществлять крайне сложно</a:t>
            </a:r>
            <a:r>
              <a:rPr lang="en-US" dirty="0"/>
              <a:t>, </a:t>
            </a:r>
            <a:r>
              <a:rPr lang="ru-RU" dirty="0"/>
              <a:t>так как увеличивается количество рабочих и производственные работы могут быть территориально распределены</a:t>
            </a:r>
            <a:r>
              <a:rPr lang="en-US" dirty="0"/>
              <a:t>. </a:t>
            </a:r>
            <a:r>
              <a:rPr lang="ru-RU" dirty="0"/>
              <a:t>В результате некоторые рабочие могут отклоняться от своих должностных обязанностей</a:t>
            </a:r>
            <a:r>
              <a:rPr lang="en-US" dirty="0"/>
              <a:t> </a:t>
            </a:r>
            <a:r>
              <a:rPr lang="ru-RU" dirty="0"/>
              <a:t>или неправильно интерпретировать производственные задания</a:t>
            </a:r>
            <a:r>
              <a:rPr lang="en-US" dirty="0"/>
              <a:t>, </a:t>
            </a:r>
            <a:r>
              <a:rPr lang="ru-RU" dirty="0"/>
              <a:t>что ведет к потерям для компании</a:t>
            </a:r>
            <a:r>
              <a:rPr lang="en-US" dirty="0"/>
              <a:t>.</a:t>
            </a:r>
            <a:endParaRPr lang="ru-RU" dirty="0"/>
          </a:p>
          <a:p>
            <a:r>
              <a:rPr lang="ru-RU" dirty="0"/>
              <a:t>Предлагаемой решение (состоит)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17A19-80D7-4625-9CEF-D3F6A706D71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4697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 В качестве предметной области выступает процесс управления целенаправленной физической активностью.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Он включает в себя рабочие процессы</a:t>
            </a:r>
            <a:r>
              <a:rPr lang="en-US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в</a:t>
            </a:r>
            <a:r>
              <a:rPr lang="ru-RU" sz="1200" dirty="0">
                <a:solidFill>
                  <a:schemeClr val="tx2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которых используется физический труд</a:t>
            </a:r>
            <a:r>
              <a:rPr lang="en-US" sz="1200" dirty="0">
                <a:solidFill>
                  <a:schemeClr val="tx2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. </a:t>
            </a:r>
            <a:endParaRPr lang="ru-RU" sz="1200" dirty="0">
              <a:solidFill>
                <a:schemeClr val="tx2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solidFill>
                  <a:schemeClr val="tx2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3) Распределение ролей</a:t>
            </a:r>
            <a:r>
              <a:rPr lang="en-US" sz="1200" dirty="0">
                <a:solidFill>
                  <a:schemeClr val="tx2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, </a:t>
            </a:r>
            <a:r>
              <a:rPr lang="ru-RU" sz="1200" dirty="0">
                <a:solidFill>
                  <a:schemeClr val="tx2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обобщенность рассматриваемого процесса для различных экономических областей</a:t>
            </a:r>
            <a:r>
              <a:rPr lang="en-US" sz="1200" dirty="0">
                <a:solidFill>
                  <a:schemeClr val="tx2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4) В случае неэффективной работы процесса мониторинга рабочие могут сильно отдаляться от поставленного производственного плана</a:t>
            </a:r>
            <a:r>
              <a:rPr lang="ru-RU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 и результаты производственных работ будут попадать к руководителям средних и высших звеньев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, </a:t>
            </a:r>
            <a:r>
              <a:rPr lang="ru-RU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что замедлит производство в целом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17A19-80D7-4625-9CEF-D3F6A706D71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167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осуществления поставленной цели в качестве входной информации используется телеметрия с умных-часов</a:t>
            </a:r>
            <a:r>
              <a:rPr lang="en-US" dirty="0"/>
              <a:t>.</a:t>
            </a:r>
            <a:r>
              <a:rPr lang="ru-RU" dirty="0"/>
              <a:t> Они использовались во время настоящих производственных работ</a:t>
            </a:r>
            <a:r>
              <a:rPr lang="en-US" dirty="0"/>
              <a:t>.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Рассказать о диаграммах</a:t>
            </a:r>
            <a:r>
              <a:rPr lang="en-US" dirty="0"/>
              <a:t> (</a:t>
            </a:r>
            <a:r>
              <a:rPr lang="ru-RU" dirty="0"/>
              <a:t>общий вид</a:t>
            </a:r>
            <a:r>
              <a:rPr lang="en-US" dirty="0"/>
              <a:t>)</a:t>
            </a:r>
            <a:r>
              <a:rPr lang="ru-RU" dirty="0"/>
              <a:t> (без/с программным решением)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 результатам работы программного решения формируется </a:t>
            </a:r>
            <a:r>
              <a:rPr lang="ru-RU" sz="1200" dirty="0">
                <a:solidFill>
                  <a:schemeClr val="tx2"/>
                </a:solidFill>
              </a:rPr>
              <a:t>репрезентативная информация о рабочей активности</a:t>
            </a:r>
            <a:r>
              <a:rPr lang="en-US" sz="1200" dirty="0">
                <a:solidFill>
                  <a:schemeClr val="tx2"/>
                </a:solidFill>
              </a:rPr>
              <a:t>, </a:t>
            </a:r>
            <a:r>
              <a:rPr lang="ru-RU" sz="1200" dirty="0">
                <a:solidFill>
                  <a:schemeClr val="tx2"/>
                </a:solidFill>
              </a:rPr>
              <a:t>которая используется управляющими низшего звена для контроля производственных процессов</a:t>
            </a:r>
            <a:r>
              <a:rPr lang="en-US" sz="1200" dirty="0">
                <a:solidFill>
                  <a:schemeClr val="tx2"/>
                </a:solidFill>
              </a:rPr>
              <a:t>.</a:t>
            </a:r>
            <a:endParaRPr lang="en-US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17A19-80D7-4625-9CEF-D3F6A706D71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9618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Программное решение включает в себя классификационную модель машинного обучения</a:t>
            </a:r>
            <a:r>
              <a:rPr lang="en-US" dirty="0"/>
              <a:t>, </a:t>
            </a:r>
            <a:r>
              <a:rPr lang="ru-RU" dirty="0"/>
              <a:t>которая распознает кодировку</a:t>
            </a:r>
            <a:r>
              <a:rPr lang="en-US" dirty="0"/>
              <a:t>.</a:t>
            </a:r>
          </a:p>
          <a:p>
            <a:r>
              <a:rPr lang="ru-RU" dirty="0"/>
              <a:t>Кодировка данных была (разметка) была осуществленная вручную и представлена под вариантом 1</a:t>
            </a:r>
            <a:r>
              <a:rPr lang="en-US" dirty="0"/>
              <a:t> </a:t>
            </a:r>
            <a:r>
              <a:rPr lang="ru-RU" dirty="0"/>
              <a:t>изначально</a:t>
            </a:r>
            <a:r>
              <a:rPr lang="en-US" dirty="0"/>
              <a:t>.</a:t>
            </a:r>
            <a:endParaRPr lang="ru-RU" dirty="0"/>
          </a:p>
          <a:p>
            <a:r>
              <a:rPr lang="ru-RU" dirty="0"/>
              <a:t>В ходе обсуждения работы с научным руководителем было решено перекодировать метки классов </a:t>
            </a:r>
            <a:r>
              <a:rPr lang="ru-RU" sz="1200" dirty="0">
                <a:solidFill>
                  <a:schemeClr val="tx2"/>
                </a:solidFill>
              </a:rPr>
              <a:t>с целью большей</a:t>
            </a:r>
          </a:p>
          <a:p>
            <a:r>
              <a:rPr lang="ru-RU" sz="1200" dirty="0">
                <a:solidFill>
                  <a:schemeClr val="tx2"/>
                </a:solidFill>
              </a:rPr>
              <a:t>унификации предлагаемого решения для различных экономических областей</a:t>
            </a:r>
            <a:r>
              <a:rPr lang="en-US" sz="1200" dirty="0">
                <a:solidFill>
                  <a:schemeClr val="tx2"/>
                </a:solidFill>
              </a:rPr>
              <a:t>, </a:t>
            </a:r>
            <a:r>
              <a:rPr lang="ru-RU" sz="1200" dirty="0">
                <a:solidFill>
                  <a:schemeClr val="tx2"/>
                </a:solidFill>
              </a:rPr>
              <a:t>в которых предприятия могут функционировать</a:t>
            </a:r>
            <a:r>
              <a:rPr lang="en-US" sz="1200" dirty="0">
                <a:solidFill>
                  <a:schemeClr val="tx2"/>
                </a:solidFill>
              </a:rPr>
              <a:t>. </a:t>
            </a:r>
            <a:endParaRPr lang="ru-RU" sz="1200" dirty="0">
              <a:solidFill>
                <a:schemeClr val="tx2"/>
              </a:solidFill>
            </a:endParaRPr>
          </a:p>
          <a:p>
            <a:r>
              <a:rPr lang="ru-RU" sz="1200" dirty="0">
                <a:solidFill>
                  <a:schemeClr val="tx2"/>
                </a:solidFill>
              </a:rPr>
              <a:t>Для разработки программного обеспечения был выбран второй вариант кодировки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17A19-80D7-4625-9CEF-D3F6A706D71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3102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построения наилучшей модели идентификации целенаправленной физической активности была проведена работа</a:t>
            </a:r>
            <a:r>
              <a:rPr lang="en-US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направленная на определение потенциальных возможностей применения алгоритмов машинного обучения и обработки к телеметрии</a:t>
            </a:r>
            <a:r>
              <a:rPr lang="en-US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предметной области в целом</a:t>
            </a:r>
            <a:r>
              <a:rPr lang="en-US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этой работы использовались все представленные математические модели обработки данных</a:t>
            </a:r>
            <a:r>
              <a:rPr lang="en-US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Q-Q </a:t>
            </a:r>
            <a:r>
              <a:rPr lang="ru-RU" sz="1200" dirty="0">
                <a:solidFill>
                  <a:schemeClr val="tx2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– анализ данных и соответствия распределения нормальному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Train, test, valid </a:t>
            </a:r>
            <a:r>
              <a:rPr lang="ru-RU" sz="1200" dirty="0">
                <a:solidFill>
                  <a:schemeClr val="tx2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выборки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One-line encoder – </a:t>
            </a:r>
            <a:r>
              <a:rPr lang="ru-RU" sz="1200" dirty="0">
                <a:solidFill>
                  <a:schemeClr val="tx2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кодировка строк числами для передачи модели машинного обучения</a:t>
            </a:r>
            <a:endParaRPr lang="en-US" sz="1200" dirty="0">
              <a:solidFill>
                <a:schemeClr val="tx2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solidFill>
                  <a:schemeClr val="tx2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Агрегация данных и генерация признаков (технические источники)</a:t>
            </a:r>
            <a:endParaRPr lang="en-US" sz="1200" dirty="0">
              <a:solidFill>
                <a:schemeClr val="tx2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solidFill>
                  <a:schemeClr val="tx2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Также для оценки качества модели использовались следующие метрики</a:t>
            </a:r>
            <a:r>
              <a:rPr lang="en-US" sz="1200" dirty="0">
                <a:solidFill>
                  <a:schemeClr val="tx2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: accuracy, precision, f1-score, confusion-matrix, recall</a:t>
            </a:r>
            <a:endParaRPr lang="ru-RU" sz="1200" dirty="0">
              <a:solidFill>
                <a:schemeClr val="tx2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dirty="0">
              <a:solidFill>
                <a:schemeClr val="tx2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2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solidFill>
                  <a:schemeClr val="tx2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Для построения программного решения были использованы</a:t>
            </a:r>
            <a:r>
              <a:rPr lang="en-US" sz="1200" dirty="0">
                <a:solidFill>
                  <a:schemeClr val="tx2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: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solidFill>
                  <a:schemeClr val="tx2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Агрегация данных и генерация признаков (технические источники)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One-line encoder – </a:t>
            </a:r>
            <a:r>
              <a:rPr lang="ru-RU" sz="1200" dirty="0">
                <a:solidFill>
                  <a:schemeClr val="tx2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кодировка строк числами для передачи модели машинного обучения</a:t>
            </a:r>
            <a:endParaRPr lang="en-US" sz="1200" dirty="0">
              <a:solidFill>
                <a:schemeClr val="tx2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dirty="0">
              <a:solidFill>
                <a:schemeClr val="tx2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dirty="0">
              <a:solidFill>
                <a:schemeClr val="tx2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solidFill>
                  <a:srgbClr val="FF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Удаление столбцов будет происходить на основании первичного анализа данных и удаляться будет исключительно признаки</a:t>
            </a:r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, </a:t>
            </a:r>
            <a:r>
              <a:rPr lang="ru-RU" sz="1200" dirty="0">
                <a:solidFill>
                  <a:srgbClr val="FF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непригодные для модели машинного обучения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dirty="0">
              <a:solidFill>
                <a:schemeClr val="tx2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dirty="0">
              <a:solidFill>
                <a:schemeClr val="tx2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dirty="0">
              <a:solidFill>
                <a:schemeClr val="tx2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dirty="0">
              <a:solidFill>
                <a:schemeClr val="tx2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17A19-80D7-4625-9CEF-D3F6A706D71F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5060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Модель ходе решения задачи </a:t>
            </a:r>
            <a:r>
              <a:rPr lang="ru-RU" b="0" i="0" dirty="0">
                <a:solidFill>
                  <a:srgbClr val="242424"/>
                </a:solidFill>
                <a:effectLst/>
                <a:latin typeface="-apple-system"/>
              </a:rPr>
              <a:t>определения наилучшего способа построения программного решения сравнивались 2 алгоритма</a:t>
            </a:r>
            <a:r>
              <a:rPr lang="en-US" b="0" i="0" dirty="0">
                <a:solidFill>
                  <a:srgbClr val="242424"/>
                </a:solidFill>
                <a:effectLst/>
                <a:latin typeface="-apple-system"/>
              </a:rPr>
              <a:t>:</a:t>
            </a:r>
          </a:p>
          <a:p>
            <a:pPr marL="228600" indent="-228600">
              <a:buAutoNum type="arabicParenR"/>
            </a:pPr>
            <a:r>
              <a:rPr lang="en-US" b="0" i="0" dirty="0">
                <a:solidFill>
                  <a:srgbClr val="242424"/>
                </a:solidFill>
                <a:effectLst/>
                <a:latin typeface="-apple-system"/>
              </a:rPr>
              <a:t>CatBoost </a:t>
            </a:r>
            <a:r>
              <a:rPr lang="ru-RU" b="0" i="0" dirty="0">
                <a:solidFill>
                  <a:srgbClr val="242424"/>
                </a:solidFill>
                <a:effectLst/>
                <a:latin typeface="-apple-system"/>
              </a:rPr>
              <a:t>Классификатор (потенциально лучшая реализация градиентного бустинга</a:t>
            </a:r>
            <a:r>
              <a:rPr lang="en-US" b="0" i="0" dirty="0">
                <a:solidFill>
                  <a:srgbClr val="242424"/>
                </a:solidFill>
                <a:effectLst/>
                <a:latin typeface="-apple-system"/>
              </a:rPr>
              <a:t>, </a:t>
            </a:r>
            <a:r>
              <a:rPr lang="ru-RU" b="0" i="0" dirty="0">
                <a:solidFill>
                  <a:srgbClr val="242424"/>
                </a:solidFill>
                <a:effectLst/>
                <a:latin typeface="-apple-system"/>
              </a:rPr>
              <a:t>нету работ по повышению уровня автоматизации мониторинга с этим алгоритмом</a:t>
            </a:r>
            <a:r>
              <a:rPr lang="en-US" b="0" i="0" dirty="0">
                <a:solidFill>
                  <a:srgbClr val="242424"/>
                </a:solidFill>
                <a:effectLst/>
                <a:latin typeface="-apple-system"/>
              </a:rPr>
              <a:t>, </a:t>
            </a:r>
            <a:r>
              <a:rPr lang="ru-RU" b="0" i="0" dirty="0">
                <a:solidFill>
                  <a:srgbClr val="242424"/>
                </a:solidFill>
                <a:effectLst/>
                <a:latin typeface="-apple-system"/>
              </a:rPr>
              <a:t>интересно сравнить)</a:t>
            </a:r>
            <a:r>
              <a:rPr lang="en-US" b="0" i="0" dirty="0">
                <a:solidFill>
                  <a:srgbClr val="242424"/>
                </a:solidFill>
                <a:effectLst/>
                <a:latin typeface="-apple-system"/>
              </a:rPr>
              <a:t>, </a:t>
            </a:r>
            <a:r>
              <a:rPr lang="ru-RU" b="0" i="0" dirty="0">
                <a:solidFill>
                  <a:srgbClr val="242424"/>
                </a:solidFill>
                <a:effectLst/>
                <a:latin typeface="-apple-system"/>
              </a:rPr>
              <a:t>особенности математические</a:t>
            </a:r>
          </a:p>
          <a:p>
            <a:pPr marL="228600" indent="-228600">
              <a:buAutoNum type="arabicParenR"/>
            </a:pPr>
            <a:r>
              <a:rPr lang="en-US" b="0" i="0" dirty="0">
                <a:solidFill>
                  <a:srgbClr val="242424"/>
                </a:solidFill>
                <a:effectLst/>
                <a:latin typeface="-apple-system"/>
              </a:rPr>
              <a:t>Random Forest </a:t>
            </a:r>
            <a:r>
              <a:rPr lang="ru-RU" b="0" i="0" dirty="0">
                <a:solidFill>
                  <a:srgbClr val="242424"/>
                </a:solidFill>
                <a:effectLst/>
                <a:latin typeface="-apple-system"/>
              </a:rPr>
              <a:t>классификатор (одна из лучших моделей для классификации рабочей активности</a:t>
            </a:r>
            <a:r>
              <a:rPr lang="en-US" b="0" i="0" dirty="0">
                <a:solidFill>
                  <a:srgbClr val="242424"/>
                </a:solidFill>
                <a:effectLst/>
                <a:latin typeface="-apple-system"/>
              </a:rPr>
              <a:t>, </a:t>
            </a:r>
            <a:r>
              <a:rPr lang="ru-RU" b="0" i="0" dirty="0">
                <a:solidFill>
                  <a:srgbClr val="242424"/>
                </a:solidFill>
                <a:effectLst/>
                <a:latin typeface="-apple-system"/>
              </a:rPr>
              <a:t>на основании на основании научно-технических источников)</a:t>
            </a:r>
          </a:p>
          <a:p>
            <a:pPr marL="0" indent="0">
              <a:buNone/>
            </a:pPr>
            <a:r>
              <a:rPr lang="ru-RU" b="0" i="0" dirty="0">
                <a:solidFill>
                  <a:srgbClr val="242424"/>
                </a:solidFill>
                <a:effectLst/>
                <a:latin typeface="-apple-system"/>
              </a:rPr>
              <a:t>Лучше показал себя </a:t>
            </a:r>
            <a:r>
              <a:rPr lang="en-US" b="0" i="0" dirty="0">
                <a:solidFill>
                  <a:srgbClr val="242424"/>
                </a:solidFill>
                <a:effectLst/>
                <a:latin typeface="-apple-system"/>
              </a:rPr>
              <a:t>Random Forest </a:t>
            </a:r>
            <a:r>
              <a:rPr lang="ru-RU" b="0" i="0" dirty="0">
                <a:solidFill>
                  <a:srgbClr val="242424"/>
                </a:solidFill>
                <a:effectLst/>
                <a:latin typeface="-apple-system"/>
              </a:rPr>
              <a:t>классификатор</a:t>
            </a:r>
          </a:p>
          <a:p>
            <a:pPr marL="0" indent="0">
              <a:buNone/>
            </a:pPr>
            <a:r>
              <a:rPr lang="ru-RU" b="0" i="0" dirty="0">
                <a:solidFill>
                  <a:srgbClr val="242424"/>
                </a:solidFill>
                <a:effectLst/>
                <a:latin typeface="-apple-system"/>
              </a:rPr>
              <a:t>Представлены математические особенности модели </a:t>
            </a:r>
            <a:r>
              <a:rPr lang="en-US" b="0" i="0" dirty="0">
                <a:solidFill>
                  <a:srgbClr val="242424"/>
                </a:solidFill>
                <a:effectLst/>
                <a:latin typeface="-apple-system"/>
              </a:rPr>
              <a:t>Random Forest</a:t>
            </a:r>
            <a:endParaRPr lang="ru-RU" b="0" i="0" dirty="0">
              <a:solidFill>
                <a:srgbClr val="242424"/>
              </a:solidFill>
              <a:effectLst/>
              <a:latin typeface="-apple-system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17A19-80D7-4625-9CEF-D3F6A706D71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1910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слайде представлена программная реализация поиска наилучшего решения из рассматриваемого списка (снизу) и результаты анализа данных (</a:t>
            </a:r>
            <a:r>
              <a:rPr lang="en-US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верху)</a:t>
            </a:r>
            <a:r>
              <a:rPr lang="en-US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Признаки</a:t>
            </a:r>
            <a:r>
              <a:rPr lang="en-US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используемые в обучении</a:t>
            </a:r>
            <a:r>
              <a:rPr lang="en-US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шаги</a:t>
            </a:r>
            <a:r>
              <a:rPr lang="en-US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сердечный ритм и ускорение кисти</a:t>
            </a:r>
            <a:r>
              <a:rPr lang="en-US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ru-RU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Шаги представляют собой временной ряд</a:t>
            </a:r>
            <a:r>
              <a:rPr lang="en-US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неприемлемо для использовании в обучении и было обработано с целью извлечения полезной информации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Q-Q </a:t>
            </a:r>
            <a:r>
              <a:rPr lang="ru-RU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графике сердечного ритма</a:t>
            </a:r>
            <a:r>
              <a:rPr lang="en-US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чуть меньше половины значений одинаковые</a:t>
            </a:r>
            <a:r>
              <a:rPr lang="en-US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 плохо сказывается на обучении моделей (горизонтальная синяя линяя)</a:t>
            </a:r>
            <a:endParaRPr lang="en-US" sz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ru-RU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Вертикальная ось – наблюдаемые значения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ru-RU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Горизонтальная ось – ожидаемые значения (если данные были бы распределены нормально)</a:t>
            </a:r>
            <a:endParaRPr lang="en-US" sz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результатам анализа можно сделать вывод</a:t>
            </a:r>
            <a:r>
              <a:rPr lang="en-US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 данные сырые и содержат много аномалий</a:t>
            </a:r>
            <a:r>
              <a:rPr lang="en-US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17A19-80D7-4625-9CEF-D3F6A706D71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7685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solidFill>
                  <a:schemeClr val="tx2"/>
                </a:solidFill>
              </a:rPr>
              <a:t>Представлен алгоритм реализации программного решения и способ его функционирования в предметной области</a:t>
            </a:r>
            <a:r>
              <a:rPr lang="en-US" sz="1200" dirty="0">
                <a:solidFill>
                  <a:schemeClr val="tx2"/>
                </a:solidFill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solidFill>
                  <a:schemeClr val="tx2"/>
                </a:solidFill>
              </a:rPr>
              <a:t>Программный код сериализируется</a:t>
            </a:r>
            <a:r>
              <a:rPr lang="en-US" sz="1200" dirty="0">
                <a:solidFill>
                  <a:schemeClr val="tx2"/>
                </a:solidFill>
              </a:rPr>
              <a:t>, </a:t>
            </a:r>
            <a:r>
              <a:rPr lang="ru-RU" sz="1200" dirty="0">
                <a:solidFill>
                  <a:schemeClr val="tx2"/>
                </a:solidFill>
              </a:rPr>
              <a:t>помещается в докер на сервере </a:t>
            </a:r>
            <a:r>
              <a:rPr lang="en-US" sz="1200" dirty="0">
                <a:solidFill>
                  <a:schemeClr val="tx2"/>
                </a:solidFill>
              </a:rPr>
              <a:t>(Apache Hadoop, Spark), </a:t>
            </a:r>
            <a:r>
              <a:rPr lang="ru-RU" sz="1200" dirty="0">
                <a:solidFill>
                  <a:schemeClr val="tx2"/>
                </a:solidFill>
              </a:rPr>
              <a:t>десериализиуется и работает в автоматическом режиме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17A19-80D7-4625-9CEF-D3F6A706D71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7718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2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>
            <a:off x="0" y="-1"/>
            <a:ext cx="12195835" cy="685541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904"/>
          </a:p>
        </p:txBody>
      </p:sp>
      <p:sp>
        <p:nvSpPr>
          <p:cNvPr id="9" name="Название 8"/>
          <p:cNvSpPr>
            <a:spLocks noGrp="1"/>
          </p:cNvSpPr>
          <p:nvPr>
            <p:ph type="title"/>
          </p:nvPr>
        </p:nvSpPr>
        <p:spPr>
          <a:xfrm>
            <a:off x="2504869" y="3917380"/>
            <a:ext cx="8418001" cy="1632242"/>
          </a:xfrm>
        </p:spPr>
        <p:txBody>
          <a:bodyPr/>
          <a:lstStyle>
            <a:lvl1pPr>
              <a:defRPr sz="2539">
                <a:solidFill>
                  <a:schemeClr val="bg1"/>
                </a:solidFill>
              </a:defRPr>
            </a:lvl1pPr>
          </a:lstStyle>
          <a:p>
            <a:r>
              <a:rPr lang="en-US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504866" y="5712846"/>
            <a:ext cx="8418001" cy="816121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907">
                <a:solidFill>
                  <a:schemeClr val="bg1"/>
                </a:solidFill>
              </a:defRPr>
            </a:lvl1pPr>
            <a:lvl2pPr marL="472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456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18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91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64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370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09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82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Текст</a:t>
            </a:r>
          </a:p>
        </p:txBody>
      </p:sp>
      <p:sp>
        <p:nvSpPr>
          <p:cNvPr id="11" name="Прямоугольник 10"/>
          <p:cNvSpPr/>
          <p:nvPr userDrawn="1"/>
        </p:nvSpPr>
        <p:spPr>
          <a:xfrm>
            <a:off x="2504869" y="1632242"/>
            <a:ext cx="8418001" cy="19586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904"/>
          </a:p>
        </p:txBody>
      </p:sp>
      <p:grpSp>
        <p:nvGrpSpPr>
          <p:cNvPr id="27" name="Группа 26"/>
          <p:cNvGrpSpPr/>
          <p:nvPr userDrawn="1"/>
        </p:nvGrpSpPr>
        <p:grpSpPr>
          <a:xfrm>
            <a:off x="8048430" y="1795466"/>
            <a:ext cx="4147405" cy="1795466"/>
            <a:chOff x="7056000" y="1980000"/>
            <a:chExt cx="3636000" cy="1980000"/>
          </a:xfrm>
        </p:grpSpPr>
        <p:sp>
          <p:nvSpPr>
            <p:cNvPr id="12" name="Прямоугольник 11"/>
            <p:cNvSpPr/>
            <p:nvPr userDrawn="1"/>
          </p:nvSpPr>
          <p:spPr>
            <a:xfrm>
              <a:off x="7056000" y="1980000"/>
              <a:ext cx="540000" cy="1980000"/>
            </a:xfrm>
            <a:prstGeom prst="rect">
              <a:avLst/>
            </a:prstGeom>
            <a:solidFill>
              <a:srgbClr val="CFEA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3" name="Прямоугольник 12"/>
            <p:cNvSpPr/>
            <p:nvPr userDrawn="1"/>
          </p:nvSpPr>
          <p:spPr>
            <a:xfrm>
              <a:off x="7596000" y="1980000"/>
              <a:ext cx="900000" cy="1980000"/>
            </a:xfrm>
            <a:prstGeom prst="rect">
              <a:avLst/>
            </a:prstGeom>
            <a:solidFill>
              <a:srgbClr val="BBE4F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4" name="Прямоугольник 13"/>
            <p:cNvSpPr/>
            <p:nvPr userDrawn="1"/>
          </p:nvSpPr>
          <p:spPr>
            <a:xfrm>
              <a:off x="8496000" y="1980000"/>
              <a:ext cx="180000" cy="1980000"/>
            </a:xfrm>
            <a:prstGeom prst="rect">
              <a:avLst/>
            </a:prstGeom>
            <a:solidFill>
              <a:srgbClr val="9FDAF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5" name="Прямоугольник 14"/>
            <p:cNvSpPr/>
            <p:nvPr userDrawn="1"/>
          </p:nvSpPr>
          <p:spPr>
            <a:xfrm>
              <a:off x="8676000" y="1980000"/>
              <a:ext cx="900000" cy="1980000"/>
            </a:xfrm>
            <a:prstGeom prst="rect">
              <a:avLst/>
            </a:prstGeom>
            <a:solidFill>
              <a:srgbClr val="81D0F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6" name="Прямоугольник 15"/>
            <p:cNvSpPr/>
            <p:nvPr userDrawn="1"/>
          </p:nvSpPr>
          <p:spPr>
            <a:xfrm>
              <a:off x="9576000" y="1980000"/>
              <a:ext cx="1116000" cy="1980000"/>
            </a:xfrm>
            <a:prstGeom prst="rect">
              <a:avLst/>
            </a:prstGeom>
            <a:solidFill>
              <a:srgbClr val="5EC6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</p:grpSp>
      <p:grpSp>
        <p:nvGrpSpPr>
          <p:cNvPr id="28" name="Группа 27"/>
          <p:cNvGrpSpPr/>
          <p:nvPr userDrawn="1"/>
        </p:nvGrpSpPr>
        <p:grpSpPr>
          <a:xfrm>
            <a:off x="2504869" y="1469018"/>
            <a:ext cx="5543561" cy="163224"/>
            <a:chOff x="2196000" y="1620000"/>
            <a:chExt cx="4860000" cy="180000"/>
          </a:xfrm>
        </p:grpSpPr>
        <p:sp>
          <p:nvSpPr>
            <p:cNvPr id="18" name="Прямоугольник 17"/>
            <p:cNvSpPr/>
            <p:nvPr userDrawn="1"/>
          </p:nvSpPr>
          <p:spPr>
            <a:xfrm>
              <a:off x="2196000" y="1620000"/>
              <a:ext cx="540000" cy="180000"/>
            </a:xfrm>
            <a:prstGeom prst="rect">
              <a:avLst/>
            </a:prstGeom>
            <a:solidFill>
              <a:srgbClr val="F6527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9" name="Прямоугольник 18"/>
            <p:cNvSpPr/>
            <p:nvPr userDrawn="1"/>
          </p:nvSpPr>
          <p:spPr>
            <a:xfrm>
              <a:off x="2736000" y="1620000"/>
              <a:ext cx="540000" cy="180000"/>
            </a:xfrm>
            <a:prstGeom prst="rect">
              <a:avLst/>
            </a:prstGeom>
            <a:solidFill>
              <a:srgbClr val="EC86D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20" name="Прямоугольник 19"/>
            <p:cNvSpPr/>
            <p:nvPr userDrawn="1"/>
          </p:nvSpPr>
          <p:spPr>
            <a:xfrm>
              <a:off x="3276000" y="1620000"/>
              <a:ext cx="540000" cy="180000"/>
            </a:xfrm>
            <a:prstGeom prst="rect">
              <a:avLst/>
            </a:prstGeom>
            <a:solidFill>
              <a:srgbClr val="9595D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21" name="Прямоугольник 20"/>
            <p:cNvSpPr/>
            <p:nvPr userDrawn="1"/>
          </p:nvSpPr>
          <p:spPr>
            <a:xfrm>
              <a:off x="3816000" y="1620000"/>
              <a:ext cx="540000" cy="180000"/>
            </a:xfrm>
            <a:prstGeom prst="rect">
              <a:avLst/>
            </a:prstGeom>
            <a:solidFill>
              <a:srgbClr val="407EC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22" name="Прямоугольник 21"/>
            <p:cNvSpPr/>
            <p:nvPr userDrawn="1"/>
          </p:nvSpPr>
          <p:spPr>
            <a:xfrm>
              <a:off x="4356000" y="1620000"/>
              <a:ext cx="540000" cy="180000"/>
            </a:xfrm>
            <a:prstGeom prst="rect">
              <a:avLst/>
            </a:prstGeom>
            <a:solidFill>
              <a:srgbClr val="009C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23" name="Прямоугольник 22"/>
            <p:cNvSpPr/>
            <p:nvPr userDrawn="1"/>
          </p:nvSpPr>
          <p:spPr>
            <a:xfrm>
              <a:off x="4896000" y="1620000"/>
              <a:ext cx="540000" cy="180000"/>
            </a:xfrm>
            <a:prstGeom prst="rect">
              <a:avLst/>
            </a:prstGeom>
            <a:solidFill>
              <a:srgbClr val="6CC24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24" name="Прямоугольник 23"/>
            <p:cNvSpPr/>
            <p:nvPr userDrawn="1"/>
          </p:nvSpPr>
          <p:spPr>
            <a:xfrm>
              <a:off x="5436000" y="1620000"/>
              <a:ext cx="540000" cy="180000"/>
            </a:xfrm>
            <a:prstGeom prst="rect">
              <a:avLst/>
            </a:prstGeom>
            <a:solidFill>
              <a:srgbClr val="F2A9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25" name="Прямоугольник 24"/>
            <p:cNvSpPr/>
            <p:nvPr userDrawn="1"/>
          </p:nvSpPr>
          <p:spPr>
            <a:xfrm>
              <a:off x="5976000" y="1620000"/>
              <a:ext cx="540000" cy="180000"/>
            </a:xfrm>
            <a:prstGeom prst="rect">
              <a:avLst/>
            </a:prstGeom>
            <a:solidFill>
              <a:srgbClr val="FF82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26" name="Прямоугольник 25"/>
            <p:cNvSpPr/>
            <p:nvPr userDrawn="1"/>
          </p:nvSpPr>
          <p:spPr>
            <a:xfrm>
              <a:off x="6516000" y="1620000"/>
              <a:ext cx="540000" cy="180000"/>
            </a:xfrm>
            <a:prstGeom prst="rect">
              <a:avLst/>
            </a:prstGeom>
            <a:solidFill>
              <a:srgbClr val="C04C3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</p:grpSp>
      <p:sp>
        <p:nvSpPr>
          <p:cNvPr id="32" name="Рисунок 31"/>
          <p:cNvSpPr>
            <a:spLocks noGrp="1"/>
          </p:cNvSpPr>
          <p:nvPr>
            <p:ph type="pic" sz="quarter" idx="10"/>
          </p:nvPr>
        </p:nvSpPr>
        <p:spPr>
          <a:xfrm>
            <a:off x="2504868" y="1796554"/>
            <a:ext cx="7186098" cy="1795466"/>
          </a:xfrm>
        </p:spPr>
        <p:txBody>
          <a:bodyPr/>
          <a:lstStyle/>
          <a:p>
            <a:r>
              <a:rPr lang="en-US"/>
              <a:t>Чтобы добавить рисунок, перетащите его на заполнитель или щелкните значок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4084" y="424706"/>
            <a:ext cx="2153551" cy="80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1371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1ACC1-413D-FE48-B4EE-A9FEDC87FF3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ru-RU"/>
              <a:t>НИТУ «МИСиС»/ Об итогах выполнения программы повышения конкурентоспособности 5/100 в 2018 году и задачах по реализации ППК в 2019 году / 20.12.2018</a:t>
            </a:r>
            <a:endParaRPr lang="ru-RU" dirty="0"/>
          </a:p>
        </p:txBody>
      </p:sp>
      <p:sp>
        <p:nvSpPr>
          <p:cNvPr id="6" name="Текст 2"/>
          <p:cNvSpPr>
            <a:spLocks noGrp="1"/>
          </p:cNvSpPr>
          <p:nvPr>
            <p:ph type="body" sz="quarter" idx="13"/>
          </p:nvPr>
        </p:nvSpPr>
        <p:spPr>
          <a:xfrm>
            <a:off x="1272966" y="1796554"/>
            <a:ext cx="9649903" cy="816121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544"/>
              </a:spcBef>
              <a:defRPr/>
            </a:lvl3pPr>
            <a:lvl4pPr>
              <a:spcBef>
                <a:spcPts val="544"/>
              </a:spcBef>
              <a:defRPr/>
            </a:lvl4pPr>
            <a:lvl5pPr>
              <a:spcBef>
                <a:spcPts val="544"/>
              </a:spcBef>
              <a:defRPr/>
            </a:lvl5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4"/>
          </p:nvPr>
        </p:nvSpPr>
        <p:spPr>
          <a:xfrm>
            <a:off x="1272966" y="2774811"/>
            <a:ext cx="9649903" cy="3754156"/>
          </a:xfrm>
        </p:spPr>
        <p:txBody>
          <a:bodyPr/>
          <a:lstStyle/>
          <a:p>
            <a:r>
              <a:rPr lang="en-US"/>
              <a:t>Чтобы добавить рисунок, перетащите его на заполнитель или щелкните значок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607537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1ACC1-413D-FE48-B4EE-A9FEDC87FF3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ru-RU"/>
              <a:t>НИТУ «МИСиС»/ Об итогах выполнения программы повышения конкурентоспособности 5/100 в 2018 году и задачах по реализации ППК в 2019 году / 20.12.2018</a:t>
            </a:r>
            <a:endParaRPr lang="ru-RU" dirty="0"/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4"/>
          </p:nvPr>
        </p:nvSpPr>
        <p:spPr>
          <a:xfrm>
            <a:off x="1272966" y="1796555"/>
            <a:ext cx="9649903" cy="4732413"/>
          </a:xfrm>
        </p:spPr>
        <p:txBody>
          <a:bodyPr/>
          <a:lstStyle/>
          <a:p>
            <a:r>
              <a:rPr lang="en-US"/>
              <a:t>Чтобы добавить рисунок, перетащите его на заполнитель или щелкните значок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911378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азвание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086" b="1"/>
            </a:lvl1pPr>
          </a:lstStyle>
          <a:p>
            <a:r>
              <a:rPr lang="en-US" dirty="0" err="1"/>
              <a:t>Образец</a:t>
            </a:r>
            <a:r>
              <a:rPr lang="en-US" dirty="0"/>
              <a:t> </a:t>
            </a:r>
            <a:r>
              <a:rPr lang="en-US" dirty="0" err="1"/>
              <a:t>заголовка</a:t>
            </a:r>
            <a:endParaRPr lang="ru-RU" dirty="0"/>
          </a:p>
        </p:txBody>
      </p:sp>
      <p:sp>
        <p:nvSpPr>
          <p:cNvPr id="9" name="Текст 2"/>
          <p:cNvSpPr>
            <a:spLocks noGrp="1"/>
          </p:cNvSpPr>
          <p:nvPr>
            <p:ph type="body" sz="quarter" idx="13"/>
          </p:nvPr>
        </p:nvSpPr>
        <p:spPr>
          <a:xfrm>
            <a:off x="1272966" y="1796554"/>
            <a:ext cx="9649903" cy="816121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544"/>
              </a:spcBef>
              <a:defRPr/>
            </a:lvl3pPr>
            <a:lvl4pPr>
              <a:spcBef>
                <a:spcPts val="544"/>
              </a:spcBef>
              <a:defRPr/>
            </a:lvl4pPr>
            <a:lvl5pPr>
              <a:spcBef>
                <a:spcPts val="544"/>
              </a:spcBef>
              <a:defRPr/>
            </a:lvl5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</p:txBody>
      </p:sp>
      <p:sp>
        <p:nvSpPr>
          <p:cNvPr id="12" name="Таблица 11"/>
          <p:cNvSpPr>
            <a:spLocks noGrp="1"/>
          </p:cNvSpPr>
          <p:nvPr>
            <p:ph type="tbl" sz="quarter" idx="14"/>
          </p:nvPr>
        </p:nvSpPr>
        <p:spPr>
          <a:xfrm>
            <a:off x="1272966" y="2775446"/>
            <a:ext cx="9649903" cy="3754156"/>
          </a:xfrm>
        </p:spPr>
        <p:txBody>
          <a:bodyPr/>
          <a:lstStyle/>
          <a:p>
            <a:r>
              <a:rPr lang="en-US" dirty="0" err="1"/>
              <a:t>Щелкните</a:t>
            </a:r>
            <a:r>
              <a:rPr lang="en-US" dirty="0"/>
              <a:t> </a:t>
            </a:r>
            <a:r>
              <a:rPr lang="en-US" dirty="0" err="1"/>
              <a:t>значок</a:t>
            </a:r>
            <a:r>
              <a:rPr lang="en-US" dirty="0"/>
              <a:t>, </a:t>
            </a:r>
            <a:r>
              <a:rPr lang="en-US" dirty="0" err="1"/>
              <a:t>чтобы</a:t>
            </a:r>
            <a:r>
              <a:rPr lang="en-US" dirty="0"/>
              <a:t> </a:t>
            </a:r>
            <a:r>
              <a:rPr lang="en-US" dirty="0" err="1"/>
              <a:t>добавить</a:t>
            </a:r>
            <a:r>
              <a:rPr lang="en-US" dirty="0"/>
              <a:t> </a:t>
            </a:r>
            <a:r>
              <a:rPr lang="en-US" dirty="0" err="1"/>
              <a:t>таблицу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462250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 линейн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НИТУ «МИСиС»/ Об итогах выполнения программы повышения конкурентоспособности 5/100 в 2018 году и задачах по реализации ППК в 2019 году / 20.12.2018</a:t>
            </a:r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31ACC1-413D-FE48-B4EE-A9FEDC87FF3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2" name="Текст 2"/>
          <p:cNvSpPr>
            <a:spLocks noGrp="1"/>
          </p:cNvSpPr>
          <p:nvPr>
            <p:ph type="body" sz="quarter" idx="13"/>
          </p:nvPr>
        </p:nvSpPr>
        <p:spPr>
          <a:xfrm>
            <a:off x="1272966" y="5712846"/>
            <a:ext cx="9649903" cy="816121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544"/>
              </a:spcBef>
              <a:defRPr/>
            </a:lvl3pPr>
            <a:lvl4pPr>
              <a:spcBef>
                <a:spcPts val="544"/>
              </a:spcBef>
              <a:defRPr/>
            </a:lvl4pPr>
            <a:lvl5pPr>
              <a:spcBef>
                <a:spcPts val="544"/>
              </a:spcBef>
              <a:defRPr/>
            </a:lvl5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</p:txBody>
      </p:sp>
      <p:sp>
        <p:nvSpPr>
          <p:cNvPr id="15" name="Диаграмма 14"/>
          <p:cNvSpPr>
            <a:spLocks noGrp="1"/>
          </p:cNvSpPr>
          <p:nvPr>
            <p:ph type="chart" sz="quarter" idx="14"/>
          </p:nvPr>
        </p:nvSpPr>
        <p:spPr>
          <a:xfrm>
            <a:off x="1272966" y="1795466"/>
            <a:ext cx="9649903" cy="3754156"/>
          </a:xfrm>
        </p:spPr>
        <p:txBody>
          <a:bodyPr/>
          <a:lstStyle/>
          <a:p>
            <a:r>
              <a:rPr lang="en-US"/>
              <a:t>Щелкните значок, чтобы добавить диаграмму</a:t>
            </a:r>
            <a:endParaRPr lang="ru-RU"/>
          </a:p>
        </p:txBody>
      </p:sp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65465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 кругов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НИТУ «МИСиС»/ Об итогах выполнения программы повышения конкурентоспособности 5/100 в 2018 году и задачах по реализации ППК в 2019 году / 20.12.2018</a:t>
            </a:r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31ACC1-413D-FE48-B4EE-A9FEDC87FF3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Текст 2"/>
          <p:cNvSpPr>
            <a:spLocks noGrp="1"/>
          </p:cNvSpPr>
          <p:nvPr>
            <p:ph type="body" sz="quarter" idx="13"/>
          </p:nvPr>
        </p:nvSpPr>
        <p:spPr>
          <a:xfrm>
            <a:off x="1272966" y="1796554"/>
            <a:ext cx="4722293" cy="65289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1pPr>
            <a:lvl2pPr>
              <a:spcBef>
                <a:spcPts val="544"/>
              </a:spcBef>
              <a:defRPr/>
            </a:lvl2pPr>
            <a:lvl3pPr>
              <a:spcBef>
                <a:spcPts val="544"/>
              </a:spcBef>
              <a:defRPr/>
            </a:lvl3pPr>
            <a:lvl4pPr>
              <a:spcBef>
                <a:spcPts val="544"/>
              </a:spcBef>
              <a:defRPr/>
            </a:lvl4pPr>
            <a:lvl5pPr>
              <a:spcBef>
                <a:spcPts val="544"/>
              </a:spcBef>
              <a:defRPr/>
            </a:lvl5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12" name="Диаграмма 14"/>
          <p:cNvSpPr>
            <a:spLocks noGrp="1"/>
          </p:cNvSpPr>
          <p:nvPr>
            <p:ph type="chart" sz="quarter" idx="14"/>
          </p:nvPr>
        </p:nvSpPr>
        <p:spPr>
          <a:xfrm>
            <a:off x="1272966" y="2611586"/>
            <a:ext cx="4722293" cy="3917380"/>
          </a:xfrm>
        </p:spPr>
        <p:txBody>
          <a:bodyPr/>
          <a:lstStyle/>
          <a:p>
            <a:r>
              <a:rPr lang="en-US"/>
              <a:t>Щелкните значок, чтобы добавить диаграмму</a:t>
            </a:r>
            <a:endParaRPr lang="ru-RU"/>
          </a:p>
        </p:txBody>
      </p:sp>
      <p:sp>
        <p:nvSpPr>
          <p:cNvPr id="15" name="Текст 2"/>
          <p:cNvSpPr>
            <a:spLocks noGrp="1"/>
          </p:cNvSpPr>
          <p:nvPr>
            <p:ph type="body" sz="quarter" idx="15"/>
          </p:nvPr>
        </p:nvSpPr>
        <p:spPr>
          <a:xfrm>
            <a:off x="6200577" y="1796552"/>
            <a:ext cx="4722293" cy="4733501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544"/>
              </a:spcBef>
              <a:defRPr/>
            </a:lvl4pPr>
            <a:lvl5pPr>
              <a:spcBef>
                <a:spcPts val="544"/>
              </a:spcBef>
              <a:defRPr/>
            </a:lvl5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</p:txBody>
      </p:sp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325180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ерарх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НИТУ «МИСиС»/ Об итогах выполнения программы повышения конкурентоспособности 5/100 в 2018 году и задачах по реализации ППК в 2019 году / 20.12.2018</a:t>
            </a:r>
            <a:endParaRPr lang="ru-RU" dirty="0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31ACC1-413D-FE48-B4EE-A9FEDC87FF3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Текст 2"/>
          <p:cNvSpPr>
            <a:spLocks noGrp="1"/>
          </p:cNvSpPr>
          <p:nvPr>
            <p:ph type="body" sz="quarter" idx="13"/>
          </p:nvPr>
        </p:nvSpPr>
        <p:spPr>
          <a:xfrm>
            <a:off x="1272966" y="1796554"/>
            <a:ext cx="9649903" cy="816121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544"/>
              </a:spcBef>
              <a:defRPr/>
            </a:lvl3pPr>
            <a:lvl4pPr>
              <a:spcBef>
                <a:spcPts val="544"/>
              </a:spcBef>
              <a:defRPr/>
            </a:lvl4pPr>
            <a:lvl5pPr>
              <a:spcBef>
                <a:spcPts val="544"/>
              </a:spcBef>
              <a:defRPr/>
            </a:lvl5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</p:txBody>
      </p:sp>
      <p:sp>
        <p:nvSpPr>
          <p:cNvPr id="17" name="Рисунок SmartArt 16"/>
          <p:cNvSpPr>
            <a:spLocks noGrp="1"/>
          </p:cNvSpPr>
          <p:nvPr>
            <p:ph type="dgm" sz="quarter" idx="14"/>
          </p:nvPr>
        </p:nvSpPr>
        <p:spPr>
          <a:xfrm>
            <a:off x="1272966" y="2775446"/>
            <a:ext cx="9649903" cy="3754156"/>
          </a:xfrm>
        </p:spPr>
        <p:txBody>
          <a:bodyPr/>
          <a:lstStyle/>
          <a:p>
            <a:r>
              <a:rPr lang="en-US"/>
              <a:t>Щелкните значок, чтобы добавить рисунок SmartArt</a:t>
            </a:r>
            <a:endParaRPr lang="ru-RU"/>
          </a:p>
        </p:txBody>
      </p:sp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967614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1269359" y="328218"/>
            <a:ext cx="1477599" cy="77259"/>
          </a:xfrm>
        </p:spPr>
        <p:txBody>
          <a:bodyPr/>
          <a:lstStyle/>
          <a:p>
            <a:r>
              <a:rPr lang="ru-RU"/>
              <a:t>НИТУ «МИСиС»/ Об итогах выполнения программы повышения конкурентоспособности 5/100 в 2018 году и задачах по реализации ППК в 2019 году / 20.12.2018</a:t>
            </a:r>
            <a:endParaRPr lang="ru-RU" dirty="0"/>
          </a:p>
        </p:txBody>
      </p:sp>
      <p:grpSp>
        <p:nvGrpSpPr>
          <p:cNvPr id="5" name="Группа 4"/>
          <p:cNvGrpSpPr/>
          <p:nvPr userDrawn="1"/>
        </p:nvGrpSpPr>
        <p:grpSpPr>
          <a:xfrm>
            <a:off x="1272966" y="6692192"/>
            <a:ext cx="5543561" cy="163224"/>
            <a:chOff x="2196000" y="1620000"/>
            <a:chExt cx="4860000" cy="180000"/>
          </a:xfrm>
        </p:grpSpPr>
        <p:sp>
          <p:nvSpPr>
            <p:cNvPr id="6" name="Прямоугольник 5"/>
            <p:cNvSpPr/>
            <p:nvPr userDrawn="1"/>
          </p:nvSpPr>
          <p:spPr>
            <a:xfrm>
              <a:off x="2196000" y="1620000"/>
              <a:ext cx="540000" cy="180000"/>
            </a:xfrm>
            <a:prstGeom prst="rect">
              <a:avLst/>
            </a:prstGeom>
            <a:solidFill>
              <a:srgbClr val="F6527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7" name="Прямоугольник 6"/>
            <p:cNvSpPr/>
            <p:nvPr userDrawn="1"/>
          </p:nvSpPr>
          <p:spPr>
            <a:xfrm>
              <a:off x="2736000" y="1620000"/>
              <a:ext cx="540000" cy="180000"/>
            </a:xfrm>
            <a:prstGeom prst="rect">
              <a:avLst/>
            </a:prstGeom>
            <a:solidFill>
              <a:srgbClr val="EC86D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8" name="Прямоугольник 7"/>
            <p:cNvSpPr/>
            <p:nvPr userDrawn="1"/>
          </p:nvSpPr>
          <p:spPr>
            <a:xfrm>
              <a:off x="3276000" y="1620000"/>
              <a:ext cx="540000" cy="180000"/>
            </a:xfrm>
            <a:prstGeom prst="rect">
              <a:avLst/>
            </a:prstGeom>
            <a:solidFill>
              <a:srgbClr val="9595D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9" name="Прямоугольник 8"/>
            <p:cNvSpPr/>
            <p:nvPr userDrawn="1"/>
          </p:nvSpPr>
          <p:spPr>
            <a:xfrm>
              <a:off x="3816000" y="1620000"/>
              <a:ext cx="540000" cy="180000"/>
            </a:xfrm>
            <a:prstGeom prst="rect">
              <a:avLst/>
            </a:prstGeom>
            <a:solidFill>
              <a:srgbClr val="407EC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0" name="Прямоугольник 9"/>
            <p:cNvSpPr/>
            <p:nvPr userDrawn="1"/>
          </p:nvSpPr>
          <p:spPr>
            <a:xfrm>
              <a:off x="4356000" y="1620000"/>
              <a:ext cx="540000" cy="180000"/>
            </a:xfrm>
            <a:prstGeom prst="rect">
              <a:avLst/>
            </a:prstGeom>
            <a:solidFill>
              <a:srgbClr val="009C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1" name="Прямоугольник 10"/>
            <p:cNvSpPr/>
            <p:nvPr userDrawn="1"/>
          </p:nvSpPr>
          <p:spPr>
            <a:xfrm>
              <a:off x="4896000" y="1620000"/>
              <a:ext cx="540000" cy="180000"/>
            </a:xfrm>
            <a:prstGeom prst="rect">
              <a:avLst/>
            </a:prstGeom>
            <a:solidFill>
              <a:srgbClr val="6CC24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2" name="Прямоугольник 11"/>
            <p:cNvSpPr/>
            <p:nvPr userDrawn="1"/>
          </p:nvSpPr>
          <p:spPr>
            <a:xfrm>
              <a:off x="5436000" y="1620000"/>
              <a:ext cx="540000" cy="180000"/>
            </a:xfrm>
            <a:prstGeom prst="rect">
              <a:avLst/>
            </a:prstGeom>
            <a:solidFill>
              <a:srgbClr val="F2A9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3" name="Прямоугольник 12"/>
            <p:cNvSpPr/>
            <p:nvPr userDrawn="1"/>
          </p:nvSpPr>
          <p:spPr>
            <a:xfrm>
              <a:off x="5976000" y="1620000"/>
              <a:ext cx="540000" cy="180000"/>
            </a:xfrm>
            <a:prstGeom prst="rect">
              <a:avLst/>
            </a:prstGeom>
            <a:solidFill>
              <a:srgbClr val="FF82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4" name="Прямоугольник 13"/>
            <p:cNvSpPr/>
            <p:nvPr userDrawn="1"/>
          </p:nvSpPr>
          <p:spPr>
            <a:xfrm>
              <a:off x="6516000" y="1620000"/>
              <a:ext cx="540000" cy="180000"/>
            </a:xfrm>
            <a:prstGeom prst="rect">
              <a:avLst/>
            </a:prstGeom>
            <a:solidFill>
              <a:srgbClr val="C04C3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</p:grp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9318" y="5997973"/>
            <a:ext cx="1517681" cy="567072"/>
          </a:xfrm>
          <a:prstGeom prst="rect">
            <a:avLst/>
          </a:prstGeom>
        </p:spPr>
      </p:pic>
      <p:sp>
        <p:nvSpPr>
          <p:cNvPr id="18" name="Номер слайда 4"/>
          <p:cNvSpPr txBox="1">
            <a:spLocks/>
          </p:cNvSpPr>
          <p:nvPr userDrawn="1"/>
        </p:nvSpPr>
        <p:spPr>
          <a:xfrm>
            <a:off x="11165415" y="328218"/>
            <a:ext cx="684048" cy="7725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ru-RU"/>
            </a:defPPr>
            <a:lvl1pPr marL="0" algn="r" defTabSz="521437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21437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87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310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746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18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8620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056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149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31ACC1-413D-FE48-B4EE-A9FEDC87FF37}" type="slidenum">
              <a:rPr lang="ru-RU" sz="725" smtClean="0"/>
              <a:pPr/>
              <a:t>‹#›</a:t>
            </a:fld>
            <a:endParaRPr lang="ru-RU" sz="725" dirty="0"/>
          </a:p>
        </p:txBody>
      </p:sp>
    </p:spTree>
    <p:extLst>
      <p:ext uri="{BB962C8B-B14F-4D97-AF65-F5344CB8AC3E}">
        <p14:creationId xmlns:p14="http://schemas.microsoft.com/office/powerpoint/2010/main" val="268437640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>
            <a:off x="0" y="-1"/>
            <a:ext cx="12195835" cy="685541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904"/>
          </a:p>
        </p:txBody>
      </p:sp>
      <p:sp>
        <p:nvSpPr>
          <p:cNvPr id="9" name="Название 8"/>
          <p:cNvSpPr>
            <a:spLocks noGrp="1"/>
          </p:cNvSpPr>
          <p:nvPr>
            <p:ph type="title"/>
          </p:nvPr>
        </p:nvSpPr>
        <p:spPr>
          <a:xfrm>
            <a:off x="2504869" y="3917380"/>
            <a:ext cx="8418001" cy="1632242"/>
          </a:xfrm>
        </p:spPr>
        <p:txBody>
          <a:bodyPr/>
          <a:lstStyle>
            <a:lvl1pPr>
              <a:defRPr sz="2539">
                <a:solidFill>
                  <a:schemeClr val="bg1"/>
                </a:solidFill>
              </a:defRPr>
            </a:lvl1pPr>
          </a:lstStyle>
          <a:p>
            <a:r>
              <a:rPr lang="en-US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504866" y="5712846"/>
            <a:ext cx="8418001" cy="816121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907">
                <a:solidFill>
                  <a:schemeClr val="bg1"/>
                </a:solidFill>
              </a:defRPr>
            </a:lvl1pPr>
            <a:lvl2pPr marL="472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456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18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91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64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370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09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82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Текст</a:t>
            </a:r>
          </a:p>
        </p:txBody>
      </p:sp>
      <p:sp>
        <p:nvSpPr>
          <p:cNvPr id="11" name="Прямоугольник 10"/>
          <p:cNvSpPr/>
          <p:nvPr userDrawn="1"/>
        </p:nvSpPr>
        <p:spPr>
          <a:xfrm>
            <a:off x="2504869" y="1632242"/>
            <a:ext cx="8418001" cy="19586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904"/>
          </a:p>
        </p:txBody>
      </p:sp>
      <p:grpSp>
        <p:nvGrpSpPr>
          <p:cNvPr id="27" name="Группа 26"/>
          <p:cNvGrpSpPr/>
          <p:nvPr userDrawn="1"/>
        </p:nvGrpSpPr>
        <p:grpSpPr>
          <a:xfrm>
            <a:off x="8048430" y="1795466"/>
            <a:ext cx="4147405" cy="1795466"/>
            <a:chOff x="7056000" y="1980000"/>
            <a:chExt cx="3636000" cy="1980000"/>
          </a:xfrm>
        </p:grpSpPr>
        <p:sp>
          <p:nvSpPr>
            <p:cNvPr id="12" name="Прямоугольник 11"/>
            <p:cNvSpPr/>
            <p:nvPr userDrawn="1"/>
          </p:nvSpPr>
          <p:spPr>
            <a:xfrm>
              <a:off x="7056000" y="1980000"/>
              <a:ext cx="540000" cy="1980000"/>
            </a:xfrm>
            <a:prstGeom prst="rect">
              <a:avLst/>
            </a:prstGeom>
            <a:solidFill>
              <a:srgbClr val="CFEA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3" name="Прямоугольник 12"/>
            <p:cNvSpPr/>
            <p:nvPr userDrawn="1"/>
          </p:nvSpPr>
          <p:spPr>
            <a:xfrm>
              <a:off x="7596000" y="1980000"/>
              <a:ext cx="900000" cy="1980000"/>
            </a:xfrm>
            <a:prstGeom prst="rect">
              <a:avLst/>
            </a:prstGeom>
            <a:solidFill>
              <a:srgbClr val="BBE4F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4" name="Прямоугольник 13"/>
            <p:cNvSpPr/>
            <p:nvPr userDrawn="1"/>
          </p:nvSpPr>
          <p:spPr>
            <a:xfrm>
              <a:off x="8496000" y="1980000"/>
              <a:ext cx="180000" cy="1980000"/>
            </a:xfrm>
            <a:prstGeom prst="rect">
              <a:avLst/>
            </a:prstGeom>
            <a:solidFill>
              <a:srgbClr val="9FDAF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5" name="Прямоугольник 14"/>
            <p:cNvSpPr/>
            <p:nvPr userDrawn="1"/>
          </p:nvSpPr>
          <p:spPr>
            <a:xfrm>
              <a:off x="8676000" y="1980000"/>
              <a:ext cx="900000" cy="1980000"/>
            </a:xfrm>
            <a:prstGeom prst="rect">
              <a:avLst/>
            </a:prstGeom>
            <a:solidFill>
              <a:srgbClr val="81D0F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6" name="Прямоугольник 15"/>
            <p:cNvSpPr/>
            <p:nvPr userDrawn="1"/>
          </p:nvSpPr>
          <p:spPr>
            <a:xfrm>
              <a:off x="9576000" y="1980000"/>
              <a:ext cx="1116000" cy="1980000"/>
            </a:xfrm>
            <a:prstGeom prst="rect">
              <a:avLst/>
            </a:prstGeom>
            <a:solidFill>
              <a:srgbClr val="5EC6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</p:grpSp>
      <p:grpSp>
        <p:nvGrpSpPr>
          <p:cNvPr id="28" name="Группа 27"/>
          <p:cNvGrpSpPr/>
          <p:nvPr userDrawn="1"/>
        </p:nvGrpSpPr>
        <p:grpSpPr>
          <a:xfrm>
            <a:off x="2504869" y="1469018"/>
            <a:ext cx="5543561" cy="163224"/>
            <a:chOff x="2196000" y="1620000"/>
            <a:chExt cx="4860000" cy="180000"/>
          </a:xfrm>
        </p:grpSpPr>
        <p:sp>
          <p:nvSpPr>
            <p:cNvPr id="18" name="Прямоугольник 17"/>
            <p:cNvSpPr/>
            <p:nvPr userDrawn="1"/>
          </p:nvSpPr>
          <p:spPr>
            <a:xfrm>
              <a:off x="2196000" y="1620000"/>
              <a:ext cx="540000" cy="180000"/>
            </a:xfrm>
            <a:prstGeom prst="rect">
              <a:avLst/>
            </a:prstGeom>
            <a:solidFill>
              <a:srgbClr val="F6527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9" name="Прямоугольник 18"/>
            <p:cNvSpPr/>
            <p:nvPr userDrawn="1"/>
          </p:nvSpPr>
          <p:spPr>
            <a:xfrm>
              <a:off x="2736000" y="1620000"/>
              <a:ext cx="540000" cy="180000"/>
            </a:xfrm>
            <a:prstGeom prst="rect">
              <a:avLst/>
            </a:prstGeom>
            <a:solidFill>
              <a:srgbClr val="EC86D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20" name="Прямоугольник 19"/>
            <p:cNvSpPr/>
            <p:nvPr userDrawn="1"/>
          </p:nvSpPr>
          <p:spPr>
            <a:xfrm>
              <a:off x="3276000" y="1620000"/>
              <a:ext cx="540000" cy="180000"/>
            </a:xfrm>
            <a:prstGeom prst="rect">
              <a:avLst/>
            </a:prstGeom>
            <a:solidFill>
              <a:srgbClr val="9595D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21" name="Прямоугольник 20"/>
            <p:cNvSpPr/>
            <p:nvPr userDrawn="1"/>
          </p:nvSpPr>
          <p:spPr>
            <a:xfrm>
              <a:off x="3816000" y="1620000"/>
              <a:ext cx="540000" cy="180000"/>
            </a:xfrm>
            <a:prstGeom prst="rect">
              <a:avLst/>
            </a:prstGeom>
            <a:solidFill>
              <a:srgbClr val="407EC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22" name="Прямоугольник 21"/>
            <p:cNvSpPr/>
            <p:nvPr userDrawn="1"/>
          </p:nvSpPr>
          <p:spPr>
            <a:xfrm>
              <a:off x="4356000" y="1620000"/>
              <a:ext cx="540000" cy="180000"/>
            </a:xfrm>
            <a:prstGeom prst="rect">
              <a:avLst/>
            </a:prstGeom>
            <a:solidFill>
              <a:srgbClr val="009C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23" name="Прямоугольник 22"/>
            <p:cNvSpPr/>
            <p:nvPr userDrawn="1"/>
          </p:nvSpPr>
          <p:spPr>
            <a:xfrm>
              <a:off x="4896000" y="1620000"/>
              <a:ext cx="540000" cy="180000"/>
            </a:xfrm>
            <a:prstGeom prst="rect">
              <a:avLst/>
            </a:prstGeom>
            <a:solidFill>
              <a:srgbClr val="6CC24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24" name="Прямоугольник 23"/>
            <p:cNvSpPr/>
            <p:nvPr userDrawn="1"/>
          </p:nvSpPr>
          <p:spPr>
            <a:xfrm>
              <a:off x="5436000" y="1620000"/>
              <a:ext cx="540000" cy="180000"/>
            </a:xfrm>
            <a:prstGeom prst="rect">
              <a:avLst/>
            </a:prstGeom>
            <a:solidFill>
              <a:srgbClr val="F2A9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25" name="Прямоугольник 24"/>
            <p:cNvSpPr/>
            <p:nvPr userDrawn="1"/>
          </p:nvSpPr>
          <p:spPr>
            <a:xfrm>
              <a:off x="5976000" y="1620000"/>
              <a:ext cx="540000" cy="180000"/>
            </a:xfrm>
            <a:prstGeom prst="rect">
              <a:avLst/>
            </a:prstGeom>
            <a:solidFill>
              <a:srgbClr val="FF82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26" name="Прямоугольник 25"/>
            <p:cNvSpPr/>
            <p:nvPr userDrawn="1"/>
          </p:nvSpPr>
          <p:spPr>
            <a:xfrm>
              <a:off x="6516000" y="1620000"/>
              <a:ext cx="540000" cy="180000"/>
            </a:xfrm>
            <a:prstGeom prst="rect">
              <a:avLst/>
            </a:prstGeom>
            <a:solidFill>
              <a:srgbClr val="C04C3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</p:grpSp>
      <p:sp>
        <p:nvSpPr>
          <p:cNvPr id="32" name="Рисунок 31"/>
          <p:cNvSpPr>
            <a:spLocks noGrp="1"/>
          </p:cNvSpPr>
          <p:nvPr>
            <p:ph type="pic" sz="quarter" idx="10"/>
          </p:nvPr>
        </p:nvSpPr>
        <p:spPr>
          <a:xfrm>
            <a:off x="2504868" y="1796554"/>
            <a:ext cx="7186098" cy="1795466"/>
          </a:xfrm>
        </p:spPr>
        <p:txBody>
          <a:bodyPr/>
          <a:lstStyle/>
          <a:p>
            <a:r>
              <a:rPr lang="en-US"/>
              <a:t>Чтобы добавить рисунок, перетащите его на заполнитель или щелкните значок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4084" y="424706"/>
            <a:ext cx="2153551" cy="80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22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ступл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Вступление</a:t>
            </a:r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12"/>
          </p:nvPr>
        </p:nvSpPr>
        <p:spPr>
          <a:xfrm>
            <a:off x="7432479" y="1796554"/>
            <a:ext cx="3490391" cy="3754156"/>
          </a:xfrm>
        </p:spPr>
        <p:txBody>
          <a:bodyPr/>
          <a:lstStyle/>
          <a:p>
            <a:r>
              <a:rPr lang="en-US"/>
              <a:t>Чтобы добавить рисунок, перетащите его на заполнитель или щелкните значок</a:t>
            </a:r>
            <a:endParaRPr lang="ru-RU"/>
          </a:p>
        </p:txBody>
      </p:sp>
      <p:pic>
        <p:nvPicPr>
          <p:cNvPr id="13" name="Изображение 12" descr="MISIS 02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2966" y="5712846"/>
            <a:ext cx="1731398" cy="641232"/>
          </a:xfrm>
          <a:prstGeom prst="rect">
            <a:avLst/>
          </a:prstGeom>
        </p:spPr>
      </p:pic>
      <p:grpSp>
        <p:nvGrpSpPr>
          <p:cNvPr id="14" name="Группа 13"/>
          <p:cNvGrpSpPr/>
          <p:nvPr userDrawn="1"/>
        </p:nvGrpSpPr>
        <p:grpSpPr>
          <a:xfrm>
            <a:off x="1272966" y="6698720"/>
            <a:ext cx="5543561" cy="163224"/>
            <a:chOff x="2196000" y="1620000"/>
            <a:chExt cx="4860000" cy="180000"/>
          </a:xfrm>
        </p:grpSpPr>
        <p:sp>
          <p:nvSpPr>
            <p:cNvPr id="15" name="Прямоугольник 14"/>
            <p:cNvSpPr/>
            <p:nvPr userDrawn="1"/>
          </p:nvSpPr>
          <p:spPr>
            <a:xfrm>
              <a:off x="2196000" y="1620000"/>
              <a:ext cx="540000" cy="180000"/>
            </a:xfrm>
            <a:prstGeom prst="rect">
              <a:avLst/>
            </a:prstGeom>
            <a:solidFill>
              <a:srgbClr val="F6527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6" name="Прямоугольник 15"/>
            <p:cNvSpPr/>
            <p:nvPr userDrawn="1"/>
          </p:nvSpPr>
          <p:spPr>
            <a:xfrm>
              <a:off x="2736000" y="1620000"/>
              <a:ext cx="540000" cy="180000"/>
            </a:xfrm>
            <a:prstGeom prst="rect">
              <a:avLst/>
            </a:prstGeom>
            <a:solidFill>
              <a:srgbClr val="EC86D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7" name="Прямоугольник 16"/>
            <p:cNvSpPr/>
            <p:nvPr userDrawn="1"/>
          </p:nvSpPr>
          <p:spPr>
            <a:xfrm>
              <a:off x="3276000" y="1620000"/>
              <a:ext cx="540000" cy="180000"/>
            </a:xfrm>
            <a:prstGeom prst="rect">
              <a:avLst/>
            </a:prstGeom>
            <a:solidFill>
              <a:srgbClr val="9595D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8" name="Прямоугольник 17"/>
            <p:cNvSpPr/>
            <p:nvPr userDrawn="1"/>
          </p:nvSpPr>
          <p:spPr>
            <a:xfrm>
              <a:off x="3816000" y="1620000"/>
              <a:ext cx="540000" cy="180000"/>
            </a:xfrm>
            <a:prstGeom prst="rect">
              <a:avLst/>
            </a:prstGeom>
            <a:solidFill>
              <a:srgbClr val="407EC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9" name="Прямоугольник 18"/>
            <p:cNvSpPr/>
            <p:nvPr userDrawn="1"/>
          </p:nvSpPr>
          <p:spPr>
            <a:xfrm>
              <a:off x="4356000" y="1620000"/>
              <a:ext cx="540000" cy="180000"/>
            </a:xfrm>
            <a:prstGeom prst="rect">
              <a:avLst/>
            </a:prstGeom>
            <a:solidFill>
              <a:srgbClr val="009C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20" name="Прямоугольник 19"/>
            <p:cNvSpPr/>
            <p:nvPr userDrawn="1"/>
          </p:nvSpPr>
          <p:spPr>
            <a:xfrm>
              <a:off x="4896000" y="1620000"/>
              <a:ext cx="540000" cy="180000"/>
            </a:xfrm>
            <a:prstGeom prst="rect">
              <a:avLst/>
            </a:prstGeom>
            <a:solidFill>
              <a:srgbClr val="6CC24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21" name="Прямоугольник 20"/>
            <p:cNvSpPr/>
            <p:nvPr userDrawn="1"/>
          </p:nvSpPr>
          <p:spPr>
            <a:xfrm>
              <a:off x="5436000" y="1620000"/>
              <a:ext cx="540000" cy="180000"/>
            </a:xfrm>
            <a:prstGeom prst="rect">
              <a:avLst/>
            </a:prstGeom>
            <a:solidFill>
              <a:srgbClr val="F2A9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22" name="Прямоугольник 21"/>
            <p:cNvSpPr/>
            <p:nvPr userDrawn="1"/>
          </p:nvSpPr>
          <p:spPr>
            <a:xfrm>
              <a:off x="5976000" y="1620000"/>
              <a:ext cx="540000" cy="180000"/>
            </a:xfrm>
            <a:prstGeom prst="rect">
              <a:avLst/>
            </a:prstGeom>
            <a:solidFill>
              <a:srgbClr val="FF82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23" name="Прямоугольник 22"/>
            <p:cNvSpPr/>
            <p:nvPr userDrawn="1"/>
          </p:nvSpPr>
          <p:spPr>
            <a:xfrm>
              <a:off x="6516000" y="1620000"/>
              <a:ext cx="540000" cy="180000"/>
            </a:xfrm>
            <a:prstGeom prst="rect">
              <a:avLst/>
            </a:prstGeom>
            <a:solidFill>
              <a:srgbClr val="C04C3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</p:grpSp>
      <p:sp>
        <p:nvSpPr>
          <p:cNvPr id="4" name="Текст 3"/>
          <p:cNvSpPr>
            <a:spLocks noGrp="1"/>
          </p:cNvSpPr>
          <p:nvPr>
            <p:ph type="body" sz="quarter" idx="13"/>
          </p:nvPr>
        </p:nvSpPr>
        <p:spPr>
          <a:xfrm>
            <a:off x="1272966" y="1796554"/>
            <a:ext cx="5954195" cy="3754156"/>
          </a:xfrm>
        </p:spPr>
        <p:txBody>
          <a:bodyPr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</p:txBody>
      </p:sp>
      <p:sp>
        <p:nvSpPr>
          <p:cNvPr id="24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165415" y="6624794"/>
            <a:ext cx="1026585" cy="23062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88">
                <a:solidFill>
                  <a:schemeClr val="tx2"/>
                </a:solidFill>
              </a:defRPr>
            </a:lvl1pPr>
          </a:lstStyle>
          <a:p>
            <a:fld id="{9331ACC1-413D-FE48-B4EE-A9FEDC87FF3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6699450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Содержание</a:t>
            </a:r>
          </a:p>
        </p:txBody>
      </p:sp>
      <p:grpSp>
        <p:nvGrpSpPr>
          <p:cNvPr id="14" name="Группа 13"/>
          <p:cNvGrpSpPr/>
          <p:nvPr userDrawn="1"/>
        </p:nvGrpSpPr>
        <p:grpSpPr>
          <a:xfrm>
            <a:off x="1272966" y="6698720"/>
            <a:ext cx="5543561" cy="163224"/>
            <a:chOff x="2196000" y="1620000"/>
            <a:chExt cx="4860000" cy="180000"/>
          </a:xfrm>
        </p:grpSpPr>
        <p:sp>
          <p:nvSpPr>
            <p:cNvPr id="15" name="Прямоугольник 14"/>
            <p:cNvSpPr/>
            <p:nvPr userDrawn="1"/>
          </p:nvSpPr>
          <p:spPr>
            <a:xfrm>
              <a:off x="2196000" y="1620000"/>
              <a:ext cx="540000" cy="180000"/>
            </a:xfrm>
            <a:prstGeom prst="rect">
              <a:avLst/>
            </a:prstGeom>
            <a:solidFill>
              <a:srgbClr val="F6527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6" name="Прямоугольник 15"/>
            <p:cNvSpPr/>
            <p:nvPr userDrawn="1"/>
          </p:nvSpPr>
          <p:spPr>
            <a:xfrm>
              <a:off x="2736000" y="1620000"/>
              <a:ext cx="540000" cy="180000"/>
            </a:xfrm>
            <a:prstGeom prst="rect">
              <a:avLst/>
            </a:prstGeom>
            <a:solidFill>
              <a:srgbClr val="EC86D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7" name="Прямоугольник 16"/>
            <p:cNvSpPr/>
            <p:nvPr userDrawn="1"/>
          </p:nvSpPr>
          <p:spPr>
            <a:xfrm>
              <a:off x="3276000" y="1620000"/>
              <a:ext cx="540000" cy="180000"/>
            </a:xfrm>
            <a:prstGeom prst="rect">
              <a:avLst/>
            </a:prstGeom>
            <a:solidFill>
              <a:srgbClr val="9595D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8" name="Прямоугольник 17"/>
            <p:cNvSpPr/>
            <p:nvPr userDrawn="1"/>
          </p:nvSpPr>
          <p:spPr>
            <a:xfrm>
              <a:off x="3816000" y="1620000"/>
              <a:ext cx="540000" cy="180000"/>
            </a:xfrm>
            <a:prstGeom prst="rect">
              <a:avLst/>
            </a:prstGeom>
            <a:solidFill>
              <a:srgbClr val="407EC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9" name="Прямоугольник 18"/>
            <p:cNvSpPr/>
            <p:nvPr userDrawn="1"/>
          </p:nvSpPr>
          <p:spPr>
            <a:xfrm>
              <a:off x="4356000" y="1620000"/>
              <a:ext cx="540000" cy="180000"/>
            </a:xfrm>
            <a:prstGeom prst="rect">
              <a:avLst/>
            </a:prstGeom>
            <a:solidFill>
              <a:srgbClr val="009C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20" name="Прямоугольник 19"/>
            <p:cNvSpPr/>
            <p:nvPr userDrawn="1"/>
          </p:nvSpPr>
          <p:spPr>
            <a:xfrm>
              <a:off x="4896000" y="1620000"/>
              <a:ext cx="540000" cy="180000"/>
            </a:xfrm>
            <a:prstGeom prst="rect">
              <a:avLst/>
            </a:prstGeom>
            <a:solidFill>
              <a:srgbClr val="6CC24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21" name="Прямоугольник 20"/>
            <p:cNvSpPr/>
            <p:nvPr userDrawn="1"/>
          </p:nvSpPr>
          <p:spPr>
            <a:xfrm>
              <a:off x="5436000" y="1620000"/>
              <a:ext cx="540000" cy="180000"/>
            </a:xfrm>
            <a:prstGeom prst="rect">
              <a:avLst/>
            </a:prstGeom>
            <a:solidFill>
              <a:srgbClr val="F2A9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22" name="Прямоугольник 21"/>
            <p:cNvSpPr/>
            <p:nvPr userDrawn="1"/>
          </p:nvSpPr>
          <p:spPr>
            <a:xfrm>
              <a:off x="5976000" y="1620000"/>
              <a:ext cx="540000" cy="180000"/>
            </a:xfrm>
            <a:prstGeom prst="rect">
              <a:avLst/>
            </a:prstGeom>
            <a:solidFill>
              <a:srgbClr val="FF82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23" name="Прямоугольник 22"/>
            <p:cNvSpPr/>
            <p:nvPr userDrawn="1"/>
          </p:nvSpPr>
          <p:spPr>
            <a:xfrm>
              <a:off x="6516000" y="1620000"/>
              <a:ext cx="540000" cy="180000"/>
            </a:xfrm>
            <a:prstGeom prst="rect">
              <a:avLst/>
            </a:prstGeom>
            <a:solidFill>
              <a:srgbClr val="C04C3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</p:grp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>
          <a:xfrm>
            <a:off x="1272966" y="1796554"/>
            <a:ext cx="9649903" cy="4733501"/>
          </a:xfrm>
        </p:spPr>
        <p:txBody>
          <a:bodyPr numCol="3" spcCol="1224000"/>
          <a:lstStyle>
            <a:lvl1pPr marL="0" marR="0" indent="-326448" algn="l" defTabSz="4728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44"/>
              </a:spcAft>
              <a:buClrTx/>
              <a:buSzTx/>
              <a:buFont typeface="Wingdings" charset="2"/>
              <a:buAutoNum type="arabicPlain"/>
              <a:tabLst/>
              <a:defRPr sz="1088" kern="1200"/>
            </a:lvl1pPr>
            <a:lvl2pPr marL="207294" indent="-207294">
              <a:buFont typeface="Wingdings" charset="2"/>
              <a:buAutoNum type="arabicPlain"/>
              <a:defRPr/>
            </a:lvl2pPr>
            <a:lvl3pPr marL="371403" indent="-207294">
              <a:buFont typeface="Wingdings" charset="2"/>
              <a:buAutoNum type="arabicPlain"/>
              <a:defRPr/>
            </a:lvl3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24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165415" y="6616156"/>
            <a:ext cx="1026585" cy="23925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88">
                <a:solidFill>
                  <a:schemeClr val="tx2"/>
                </a:solidFill>
              </a:defRPr>
            </a:lvl1pPr>
          </a:lstStyle>
          <a:p>
            <a:fld id="{9331ACC1-413D-FE48-B4EE-A9FEDC87FF3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722469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ступл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Вступление</a:t>
            </a:r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12"/>
          </p:nvPr>
        </p:nvSpPr>
        <p:spPr>
          <a:xfrm>
            <a:off x="7432479" y="1796554"/>
            <a:ext cx="3490391" cy="3754156"/>
          </a:xfrm>
        </p:spPr>
        <p:txBody>
          <a:bodyPr/>
          <a:lstStyle/>
          <a:p>
            <a:r>
              <a:rPr lang="en-US"/>
              <a:t>Чтобы добавить рисунок, перетащите его на заполнитель или щелкните значок</a:t>
            </a:r>
            <a:endParaRPr lang="ru-RU"/>
          </a:p>
        </p:txBody>
      </p:sp>
      <p:pic>
        <p:nvPicPr>
          <p:cNvPr id="13" name="Изображение 12" descr="MISIS 02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2966" y="5712846"/>
            <a:ext cx="1731398" cy="641232"/>
          </a:xfrm>
          <a:prstGeom prst="rect">
            <a:avLst/>
          </a:prstGeom>
        </p:spPr>
      </p:pic>
      <p:grpSp>
        <p:nvGrpSpPr>
          <p:cNvPr id="14" name="Группа 13"/>
          <p:cNvGrpSpPr/>
          <p:nvPr userDrawn="1"/>
        </p:nvGrpSpPr>
        <p:grpSpPr>
          <a:xfrm>
            <a:off x="1272966" y="6698720"/>
            <a:ext cx="5543561" cy="163224"/>
            <a:chOff x="2196000" y="1620000"/>
            <a:chExt cx="4860000" cy="180000"/>
          </a:xfrm>
        </p:grpSpPr>
        <p:sp>
          <p:nvSpPr>
            <p:cNvPr id="15" name="Прямоугольник 14"/>
            <p:cNvSpPr/>
            <p:nvPr userDrawn="1"/>
          </p:nvSpPr>
          <p:spPr>
            <a:xfrm>
              <a:off x="2196000" y="1620000"/>
              <a:ext cx="540000" cy="180000"/>
            </a:xfrm>
            <a:prstGeom prst="rect">
              <a:avLst/>
            </a:prstGeom>
            <a:solidFill>
              <a:srgbClr val="F6527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6" name="Прямоугольник 15"/>
            <p:cNvSpPr/>
            <p:nvPr userDrawn="1"/>
          </p:nvSpPr>
          <p:spPr>
            <a:xfrm>
              <a:off x="2736000" y="1620000"/>
              <a:ext cx="540000" cy="180000"/>
            </a:xfrm>
            <a:prstGeom prst="rect">
              <a:avLst/>
            </a:prstGeom>
            <a:solidFill>
              <a:srgbClr val="EC86D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7" name="Прямоугольник 16"/>
            <p:cNvSpPr/>
            <p:nvPr userDrawn="1"/>
          </p:nvSpPr>
          <p:spPr>
            <a:xfrm>
              <a:off x="3276000" y="1620000"/>
              <a:ext cx="540000" cy="180000"/>
            </a:xfrm>
            <a:prstGeom prst="rect">
              <a:avLst/>
            </a:prstGeom>
            <a:solidFill>
              <a:srgbClr val="9595D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8" name="Прямоугольник 17"/>
            <p:cNvSpPr/>
            <p:nvPr userDrawn="1"/>
          </p:nvSpPr>
          <p:spPr>
            <a:xfrm>
              <a:off x="3816000" y="1620000"/>
              <a:ext cx="540000" cy="180000"/>
            </a:xfrm>
            <a:prstGeom prst="rect">
              <a:avLst/>
            </a:prstGeom>
            <a:solidFill>
              <a:srgbClr val="407EC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9" name="Прямоугольник 18"/>
            <p:cNvSpPr/>
            <p:nvPr userDrawn="1"/>
          </p:nvSpPr>
          <p:spPr>
            <a:xfrm>
              <a:off x="4356000" y="1620000"/>
              <a:ext cx="540000" cy="180000"/>
            </a:xfrm>
            <a:prstGeom prst="rect">
              <a:avLst/>
            </a:prstGeom>
            <a:solidFill>
              <a:srgbClr val="009C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20" name="Прямоугольник 19"/>
            <p:cNvSpPr/>
            <p:nvPr userDrawn="1"/>
          </p:nvSpPr>
          <p:spPr>
            <a:xfrm>
              <a:off x="4896000" y="1620000"/>
              <a:ext cx="540000" cy="180000"/>
            </a:xfrm>
            <a:prstGeom prst="rect">
              <a:avLst/>
            </a:prstGeom>
            <a:solidFill>
              <a:srgbClr val="6CC24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21" name="Прямоугольник 20"/>
            <p:cNvSpPr/>
            <p:nvPr userDrawn="1"/>
          </p:nvSpPr>
          <p:spPr>
            <a:xfrm>
              <a:off x="5436000" y="1620000"/>
              <a:ext cx="540000" cy="180000"/>
            </a:xfrm>
            <a:prstGeom prst="rect">
              <a:avLst/>
            </a:prstGeom>
            <a:solidFill>
              <a:srgbClr val="F2A9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22" name="Прямоугольник 21"/>
            <p:cNvSpPr/>
            <p:nvPr userDrawn="1"/>
          </p:nvSpPr>
          <p:spPr>
            <a:xfrm>
              <a:off x="5976000" y="1620000"/>
              <a:ext cx="540000" cy="180000"/>
            </a:xfrm>
            <a:prstGeom prst="rect">
              <a:avLst/>
            </a:prstGeom>
            <a:solidFill>
              <a:srgbClr val="FF82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23" name="Прямоугольник 22"/>
            <p:cNvSpPr/>
            <p:nvPr userDrawn="1"/>
          </p:nvSpPr>
          <p:spPr>
            <a:xfrm>
              <a:off x="6516000" y="1620000"/>
              <a:ext cx="540000" cy="180000"/>
            </a:xfrm>
            <a:prstGeom prst="rect">
              <a:avLst/>
            </a:prstGeom>
            <a:solidFill>
              <a:srgbClr val="C04C3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</p:grpSp>
      <p:sp>
        <p:nvSpPr>
          <p:cNvPr id="4" name="Текст 3"/>
          <p:cNvSpPr>
            <a:spLocks noGrp="1"/>
          </p:cNvSpPr>
          <p:nvPr>
            <p:ph type="body" sz="quarter" idx="13"/>
          </p:nvPr>
        </p:nvSpPr>
        <p:spPr>
          <a:xfrm>
            <a:off x="1272966" y="1796554"/>
            <a:ext cx="5954195" cy="3754156"/>
          </a:xfrm>
        </p:spPr>
        <p:txBody>
          <a:bodyPr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</p:txBody>
      </p:sp>
      <p:sp>
        <p:nvSpPr>
          <p:cNvPr id="24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165415" y="6624794"/>
            <a:ext cx="1026585" cy="23062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88">
                <a:solidFill>
                  <a:schemeClr val="tx2"/>
                </a:solidFill>
              </a:defRPr>
            </a:lvl1pPr>
          </a:lstStyle>
          <a:p>
            <a:fld id="{9331ACC1-413D-FE48-B4EE-A9FEDC87FF3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510565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муцтиу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/>
          <p:cNvSpPr/>
          <p:nvPr userDrawn="1"/>
        </p:nvSpPr>
        <p:spPr>
          <a:xfrm>
            <a:off x="0" y="2774811"/>
            <a:ext cx="12195835" cy="4080605"/>
          </a:xfrm>
          <a:prstGeom prst="rect">
            <a:avLst/>
          </a:prstGeom>
          <a:solidFill>
            <a:srgbClr val="5EC6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904"/>
          </a:p>
        </p:txBody>
      </p:sp>
      <p:grpSp>
        <p:nvGrpSpPr>
          <p:cNvPr id="9" name="Группа 8"/>
          <p:cNvGrpSpPr/>
          <p:nvPr userDrawn="1"/>
        </p:nvGrpSpPr>
        <p:grpSpPr>
          <a:xfrm>
            <a:off x="2504869" y="6698720"/>
            <a:ext cx="5543561" cy="163224"/>
            <a:chOff x="2196000" y="1620000"/>
            <a:chExt cx="4860000" cy="180000"/>
          </a:xfrm>
        </p:grpSpPr>
        <p:sp>
          <p:nvSpPr>
            <p:cNvPr id="10" name="Прямоугольник 9"/>
            <p:cNvSpPr/>
            <p:nvPr userDrawn="1"/>
          </p:nvSpPr>
          <p:spPr>
            <a:xfrm>
              <a:off x="2196000" y="1620000"/>
              <a:ext cx="540000" cy="180000"/>
            </a:xfrm>
            <a:prstGeom prst="rect">
              <a:avLst/>
            </a:prstGeom>
            <a:solidFill>
              <a:srgbClr val="F6527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1" name="Прямоугольник 10"/>
            <p:cNvSpPr/>
            <p:nvPr userDrawn="1"/>
          </p:nvSpPr>
          <p:spPr>
            <a:xfrm>
              <a:off x="2736000" y="1620000"/>
              <a:ext cx="540000" cy="180000"/>
            </a:xfrm>
            <a:prstGeom prst="rect">
              <a:avLst/>
            </a:prstGeom>
            <a:solidFill>
              <a:srgbClr val="EC86D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2" name="Прямоугольник 11"/>
            <p:cNvSpPr/>
            <p:nvPr userDrawn="1"/>
          </p:nvSpPr>
          <p:spPr>
            <a:xfrm>
              <a:off x="3276000" y="1620000"/>
              <a:ext cx="540000" cy="180000"/>
            </a:xfrm>
            <a:prstGeom prst="rect">
              <a:avLst/>
            </a:prstGeom>
            <a:solidFill>
              <a:srgbClr val="9595D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3" name="Прямоугольник 12"/>
            <p:cNvSpPr/>
            <p:nvPr userDrawn="1"/>
          </p:nvSpPr>
          <p:spPr>
            <a:xfrm>
              <a:off x="3816000" y="1620000"/>
              <a:ext cx="540000" cy="180000"/>
            </a:xfrm>
            <a:prstGeom prst="rect">
              <a:avLst/>
            </a:prstGeom>
            <a:solidFill>
              <a:srgbClr val="407EC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4" name="Прямоугольник 13"/>
            <p:cNvSpPr/>
            <p:nvPr userDrawn="1"/>
          </p:nvSpPr>
          <p:spPr>
            <a:xfrm>
              <a:off x="4356000" y="1620000"/>
              <a:ext cx="540000" cy="180000"/>
            </a:xfrm>
            <a:prstGeom prst="rect">
              <a:avLst/>
            </a:prstGeom>
            <a:solidFill>
              <a:srgbClr val="009C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5" name="Прямоугольник 14"/>
            <p:cNvSpPr/>
            <p:nvPr userDrawn="1"/>
          </p:nvSpPr>
          <p:spPr>
            <a:xfrm>
              <a:off x="4896000" y="1620000"/>
              <a:ext cx="540000" cy="180000"/>
            </a:xfrm>
            <a:prstGeom prst="rect">
              <a:avLst/>
            </a:prstGeom>
            <a:solidFill>
              <a:srgbClr val="6CC24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6" name="Прямоугольник 15"/>
            <p:cNvSpPr/>
            <p:nvPr userDrawn="1"/>
          </p:nvSpPr>
          <p:spPr>
            <a:xfrm>
              <a:off x="5436000" y="1620000"/>
              <a:ext cx="540000" cy="180000"/>
            </a:xfrm>
            <a:prstGeom prst="rect">
              <a:avLst/>
            </a:prstGeom>
            <a:solidFill>
              <a:srgbClr val="F2A9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7" name="Прямоугольник 16"/>
            <p:cNvSpPr/>
            <p:nvPr userDrawn="1"/>
          </p:nvSpPr>
          <p:spPr>
            <a:xfrm>
              <a:off x="5976000" y="1620000"/>
              <a:ext cx="540000" cy="180000"/>
            </a:xfrm>
            <a:prstGeom prst="rect">
              <a:avLst/>
            </a:prstGeom>
            <a:solidFill>
              <a:srgbClr val="FF82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8" name="Прямоугольник 17"/>
            <p:cNvSpPr/>
            <p:nvPr userDrawn="1"/>
          </p:nvSpPr>
          <p:spPr>
            <a:xfrm>
              <a:off x="6516000" y="1620000"/>
              <a:ext cx="540000" cy="180000"/>
            </a:xfrm>
            <a:prstGeom prst="rect">
              <a:avLst/>
            </a:prstGeom>
            <a:solidFill>
              <a:srgbClr val="C04C3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</p:grpSp>
      <p:sp>
        <p:nvSpPr>
          <p:cNvPr id="20" name="Прямоугольник 19"/>
          <p:cNvSpPr/>
          <p:nvPr userDrawn="1"/>
        </p:nvSpPr>
        <p:spPr>
          <a:xfrm>
            <a:off x="1" y="1958690"/>
            <a:ext cx="10922868" cy="816121"/>
          </a:xfrm>
          <a:prstGeom prst="rect">
            <a:avLst/>
          </a:prstGeom>
          <a:solidFill>
            <a:srgbClr val="9FDAF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904"/>
          </a:p>
        </p:txBody>
      </p:sp>
      <p:sp>
        <p:nvSpPr>
          <p:cNvPr id="21" name="Прямоугольник 20"/>
          <p:cNvSpPr/>
          <p:nvPr userDrawn="1"/>
        </p:nvSpPr>
        <p:spPr>
          <a:xfrm>
            <a:off x="0" y="1795466"/>
            <a:ext cx="8048429" cy="163224"/>
          </a:xfrm>
          <a:prstGeom prst="rect">
            <a:avLst/>
          </a:prstGeom>
          <a:solidFill>
            <a:srgbClr val="D4EE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904"/>
          </a:p>
        </p:txBody>
      </p:sp>
      <p:sp>
        <p:nvSpPr>
          <p:cNvPr id="22" name="Название 8"/>
          <p:cNvSpPr>
            <a:spLocks noGrp="1"/>
          </p:cNvSpPr>
          <p:nvPr>
            <p:ph type="title"/>
          </p:nvPr>
        </p:nvSpPr>
        <p:spPr>
          <a:xfrm>
            <a:off x="2504869" y="3917380"/>
            <a:ext cx="8418001" cy="1632242"/>
          </a:xfrm>
        </p:spPr>
        <p:txBody>
          <a:bodyPr/>
          <a:lstStyle>
            <a:lvl1pPr>
              <a:defRPr sz="2176">
                <a:solidFill>
                  <a:schemeClr val="bg1"/>
                </a:solidFill>
              </a:defRPr>
            </a:lvl1pPr>
          </a:lstStyle>
          <a:p>
            <a:r>
              <a:rPr lang="en-US"/>
              <a:t>Образец заголовка</a:t>
            </a:r>
            <a:endParaRPr lang="ru-RU" dirty="0"/>
          </a:p>
        </p:txBody>
      </p:sp>
      <p:sp>
        <p:nvSpPr>
          <p:cNvPr id="2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504866" y="5712846"/>
            <a:ext cx="8418001" cy="816121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907">
                <a:solidFill>
                  <a:schemeClr val="bg1"/>
                </a:solidFill>
              </a:defRPr>
            </a:lvl1pPr>
            <a:lvl2pPr marL="472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456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18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91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64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370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09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82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8344052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Шмуцтиу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629"/>
            <a:ext cx="12192000" cy="6848742"/>
          </a:xfrm>
          <a:prstGeom prst="rect">
            <a:avLst/>
          </a:prstGeom>
        </p:spPr>
      </p:pic>
      <p:grpSp>
        <p:nvGrpSpPr>
          <p:cNvPr id="9" name="Группа 8"/>
          <p:cNvGrpSpPr/>
          <p:nvPr userDrawn="1"/>
        </p:nvGrpSpPr>
        <p:grpSpPr>
          <a:xfrm>
            <a:off x="2504869" y="6698720"/>
            <a:ext cx="5543561" cy="163224"/>
            <a:chOff x="2196000" y="1620000"/>
            <a:chExt cx="4860000" cy="180000"/>
          </a:xfrm>
        </p:grpSpPr>
        <p:sp>
          <p:nvSpPr>
            <p:cNvPr id="10" name="Прямоугольник 9"/>
            <p:cNvSpPr/>
            <p:nvPr userDrawn="1"/>
          </p:nvSpPr>
          <p:spPr>
            <a:xfrm>
              <a:off x="2196000" y="1620000"/>
              <a:ext cx="540000" cy="180000"/>
            </a:xfrm>
            <a:prstGeom prst="rect">
              <a:avLst/>
            </a:prstGeom>
            <a:solidFill>
              <a:srgbClr val="F6527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1" name="Прямоугольник 10"/>
            <p:cNvSpPr/>
            <p:nvPr userDrawn="1"/>
          </p:nvSpPr>
          <p:spPr>
            <a:xfrm>
              <a:off x="2736000" y="1620000"/>
              <a:ext cx="540000" cy="180000"/>
            </a:xfrm>
            <a:prstGeom prst="rect">
              <a:avLst/>
            </a:prstGeom>
            <a:solidFill>
              <a:srgbClr val="EC86D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2" name="Прямоугольник 11"/>
            <p:cNvSpPr/>
            <p:nvPr userDrawn="1"/>
          </p:nvSpPr>
          <p:spPr>
            <a:xfrm>
              <a:off x="3276000" y="1620000"/>
              <a:ext cx="540000" cy="180000"/>
            </a:xfrm>
            <a:prstGeom prst="rect">
              <a:avLst/>
            </a:prstGeom>
            <a:solidFill>
              <a:srgbClr val="9595D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3" name="Прямоугольник 12"/>
            <p:cNvSpPr/>
            <p:nvPr userDrawn="1"/>
          </p:nvSpPr>
          <p:spPr>
            <a:xfrm>
              <a:off x="3816000" y="1620000"/>
              <a:ext cx="540000" cy="180000"/>
            </a:xfrm>
            <a:prstGeom prst="rect">
              <a:avLst/>
            </a:prstGeom>
            <a:solidFill>
              <a:srgbClr val="407EC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4" name="Прямоугольник 13"/>
            <p:cNvSpPr/>
            <p:nvPr userDrawn="1"/>
          </p:nvSpPr>
          <p:spPr>
            <a:xfrm>
              <a:off x="4356000" y="1620000"/>
              <a:ext cx="540000" cy="180000"/>
            </a:xfrm>
            <a:prstGeom prst="rect">
              <a:avLst/>
            </a:prstGeom>
            <a:solidFill>
              <a:srgbClr val="009C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5" name="Прямоугольник 14"/>
            <p:cNvSpPr/>
            <p:nvPr userDrawn="1"/>
          </p:nvSpPr>
          <p:spPr>
            <a:xfrm>
              <a:off x="4896000" y="1620000"/>
              <a:ext cx="540000" cy="180000"/>
            </a:xfrm>
            <a:prstGeom prst="rect">
              <a:avLst/>
            </a:prstGeom>
            <a:solidFill>
              <a:srgbClr val="6CC24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6" name="Прямоугольник 15"/>
            <p:cNvSpPr/>
            <p:nvPr userDrawn="1"/>
          </p:nvSpPr>
          <p:spPr>
            <a:xfrm>
              <a:off x="5436000" y="1620000"/>
              <a:ext cx="540000" cy="180000"/>
            </a:xfrm>
            <a:prstGeom prst="rect">
              <a:avLst/>
            </a:prstGeom>
            <a:solidFill>
              <a:srgbClr val="F2A9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7" name="Прямоугольник 16"/>
            <p:cNvSpPr/>
            <p:nvPr userDrawn="1"/>
          </p:nvSpPr>
          <p:spPr>
            <a:xfrm>
              <a:off x="5976000" y="1620000"/>
              <a:ext cx="540000" cy="180000"/>
            </a:xfrm>
            <a:prstGeom prst="rect">
              <a:avLst/>
            </a:prstGeom>
            <a:solidFill>
              <a:srgbClr val="FF82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8" name="Прямоугольник 17"/>
            <p:cNvSpPr/>
            <p:nvPr userDrawn="1"/>
          </p:nvSpPr>
          <p:spPr>
            <a:xfrm>
              <a:off x="6516000" y="1620000"/>
              <a:ext cx="540000" cy="180000"/>
            </a:xfrm>
            <a:prstGeom prst="rect">
              <a:avLst/>
            </a:prstGeom>
            <a:solidFill>
              <a:srgbClr val="C04C3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</p:grpSp>
    </p:spTree>
    <p:extLst>
      <p:ext uri="{BB962C8B-B14F-4D97-AF65-F5344CB8AC3E}">
        <p14:creationId xmlns:p14="http://schemas.microsoft.com/office/powerpoint/2010/main" val="322476936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дна колонка и 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>
          <a:xfrm>
            <a:off x="1269359" y="4733501"/>
            <a:ext cx="4725899" cy="1305793"/>
          </a:xfrm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180000" tIns="180000" rIns="180000" bIns="180000"/>
          <a:lstStyle>
            <a:lvl1pPr marL="163224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НИТУ «МИСиС»/ Об итогах выполнения программы повышения конкурентоспособности 5/100 в 2018 году и задачах по реализации ППК в 2019 году / 20.12.2018</a:t>
            </a:r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31ACC1-413D-FE48-B4EE-A9FEDC87FF3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272966" y="816121"/>
            <a:ext cx="9649903" cy="8161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>
          <a:xfrm>
            <a:off x="1272966" y="1796554"/>
            <a:ext cx="9649903" cy="2774811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544"/>
              </a:spcBef>
              <a:defRPr/>
            </a:lvl4pPr>
            <a:lvl5pPr>
              <a:spcBef>
                <a:spcPts val="544"/>
              </a:spcBef>
              <a:defRPr/>
            </a:lvl5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09769489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олонки и 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НИТУ «МИСиС»/ Об итогах выполнения программы повышения конкурентоспособности 5/100 в 2018 году и задачах по реализации ППК в 2019 году / 20.12.2018</a:t>
            </a:r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1ACC1-413D-FE48-B4EE-A9FEDC87FF37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1272966" y="816121"/>
            <a:ext cx="9649903" cy="8161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Образец заголовка</a:t>
            </a:r>
            <a:endParaRPr lang="ru-RU" dirty="0"/>
          </a:p>
        </p:txBody>
      </p:sp>
      <p:sp>
        <p:nvSpPr>
          <p:cNvPr id="12" name="Текст 2"/>
          <p:cNvSpPr>
            <a:spLocks noGrp="1"/>
          </p:cNvSpPr>
          <p:nvPr>
            <p:ph type="body" sz="quarter" idx="14"/>
          </p:nvPr>
        </p:nvSpPr>
        <p:spPr>
          <a:xfrm>
            <a:off x="1272966" y="1796554"/>
            <a:ext cx="4722293" cy="4733501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544"/>
              </a:spcBef>
              <a:defRPr/>
            </a:lvl4pPr>
            <a:lvl5pPr>
              <a:spcBef>
                <a:spcPts val="544"/>
              </a:spcBef>
              <a:defRPr/>
            </a:lvl5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</p:txBody>
      </p:sp>
      <p:sp>
        <p:nvSpPr>
          <p:cNvPr id="14" name="Текст 2"/>
          <p:cNvSpPr>
            <a:spLocks noGrp="1"/>
          </p:cNvSpPr>
          <p:nvPr>
            <p:ph type="body" sz="quarter" idx="15"/>
          </p:nvPr>
        </p:nvSpPr>
        <p:spPr>
          <a:xfrm>
            <a:off x="6200577" y="1796577"/>
            <a:ext cx="4722293" cy="2774811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544"/>
              </a:spcBef>
              <a:defRPr/>
            </a:lvl4pPr>
            <a:lvl5pPr>
              <a:spcBef>
                <a:spcPts val="544"/>
              </a:spcBef>
              <a:defRPr/>
            </a:lvl5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/>
          </p:nvPr>
        </p:nvSpPr>
        <p:spPr>
          <a:xfrm>
            <a:off x="6200577" y="4734939"/>
            <a:ext cx="4725899" cy="1305793"/>
          </a:xfrm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180000" tIns="180000" rIns="180000" bIns="180000"/>
          <a:lstStyle>
            <a:lvl1pPr marL="163224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31064713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дна коло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НИТУ «МИСиС»/ Об итогах выполнения программы повышения конкурентоспособности 5/100 в 2018 году и задачах по реализации ППК в 2019 году / 20.12.2018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31ACC1-413D-FE48-B4EE-A9FEDC87FF3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2"/>
          <p:cNvSpPr>
            <a:spLocks noGrp="1"/>
          </p:cNvSpPr>
          <p:nvPr>
            <p:ph type="body" sz="quarter" idx="12"/>
          </p:nvPr>
        </p:nvSpPr>
        <p:spPr>
          <a:xfrm>
            <a:off x="1272966" y="1796554"/>
            <a:ext cx="9649903" cy="179546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544"/>
              </a:spcBef>
              <a:defRPr/>
            </a:lvl4pPr>
            <a:lvl5pPr>
              <a:spcBef>
                <a:spcPts val="544"/>
              </a:spcBef>
              <a:defRPr/>
            </a:lvl5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</p:txBody>
      </p:sp>
      <p:sp>
        <p:nvSpPr>
          <p:cNvPr id="10" name="Рисунок 9"/>
          <p:cNvSpPr>
            <a:spLocks noGrp="1"/>
          </p:cNvSpPr>
          <p:nvPr>
            <p:ph type="pic" sz="quarter" idx="13"/>
          </p:nvPr>
        </p:nvSpPr>
        <p:spPr>
          <a:xfrm>
            <a:off x="1272966" y="3755778"/>
            <a:ext cx="4722293" cy="2774811"/>
          </a:xfrm>
        </p:spPr>
        <p:txBody>
          <a:bodyPr/>
          <a:lstStyle/>
          <a:p>
            <a:r>
              <a:rPr lang="en-US"/>
              <a:t>Чтобы добавить рисунок, перетащите его на заполнитель или щелкните значок</a:t>
            </a:r>
            <a:endParaRPr lang="ru-RU"/>
          </a:p>
        </p:txBody>
      </p:sp>
      <p:sp>
        <p:nvSpPr>
          <p:cNvPr id="11" name="Рисунок 9"/>
          <p:cNvSpPr>
            <a:spLocks noGrp="1"/>
          </p:cNvSpPr>
          <p:nvPr>
            <p:ph type="pic" sz="quarter" idx="14"/>
          </p:nvPr>
        </p:nvSpPr>
        <p:spPr>
          <a:xfrm>
            <a:off x="6200577" y="3755778"/>
            <a:ext cx="4722293" cy="2774811"/>
          </a:xfrm>
        </p:spPr>
        <p:txBody>
          <a:bodyPr/>
          <a:lstStyle/>
          <a:p>
            <a:r>
              <a:rPr lang="en-US"/>
              <a:t>Чтобы добавить рисунок, перетащите его на заполнитель или щелкните значок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2732297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НИТУ «МИСиС»/ Об итогах выполнения программы повышения конкурентоспособности 5/100 в 2018 году и задачах по реализации ППК в 2019 году / 20.12.2018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31ACC1-413D-FE48-B4EE-A9FEDC87FF3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Название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8" name="Текст 2"/>
          <p:cNvSpPr>
            <a:spLocks noGrp="1"/>
          </p:cNvSpPr>
          <p:nvPr>
            <p:ph type="body" sz="quarter" idx="12"/>
          </p:nvPr>
        </p:nvSpPr>
        <p:spPr>
          <a:xfrm>
            <a:off x="1272966" y="1796554"/>
            <a:ext cx="4722293" cy="179546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544"/>
              </a:spcBef>
              <a:defRPr/>
            </a:lvl4pPr>
            <a:lvl5pPr>
              <a:spcBef>
                <a:spcPts val="544"/>
              </a:spcBef>
              <a:defRPr/>
            </a:lvl5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</p:txBody>
      </p:sp>
      <p:sp>
        <p:nvSpPr>
          <p:cNvPr id="9" name="Рисунок 9"/>
          <p:cNvSpPr>
            <a:spLocks noGrp="1"/>
          </p:cNvSpPr>
          <p:nvPr>
            <p:ph type="pic" sz="quarter" idx="13"/>
          </p:nvPr>
        </p:nvSpPr>
        <p:spPr>
          <a:xfrm>
            <a:off x="1272966" y="3755778"/>
            <a:ext cx="4722293" cy="2774811"/>
          </a:xfrm>
        </p:spPr>
        <p:txBody>
          <a:bodyPr/>
          <a:lstStyle/>
          <a:p>
            <a:r>
              <a:rPr lang="en-US"/>
              <a:t>Чтобы добавить рисунок, перетащите его на заполнитель или щелкните значок</a:t>
            </a:r>
            <a:endParaRPr lang="ru-RU"/>
          </a:p>
        </p:txBody>
      </p:sp>
      <p:sp>
        <p:nvSpPr>
          <p:cNvPr id="10" name="Рисунок 9"/>
          <p:cNvSpPr>
            <a:spLocks noGrp="1"/>
          </p:cNvSpPr>
          <p:nvPr>
            <p:ph type="pic" sz="quarter" idx="14"/>
          </p:nvPr>
        </p:nvSpPr>
        <p:spPr>
          <a:xfrm>
            <a:off x="6200577" y="3755778"/>
            <a:ext cx="4722293" cy="2774811"/>
          </a:xfrm>
        </p:spPr>
        <p:txBody>
          <a:bodyPr/>
          <a:lstStyle/>
          <a:p>
            <a:r>
              <a:rPr lang="en-US"/>
              <a:t>Чтобы добавить рисунок, перетащите его на заполнитель или щелкните значок</a:t>
            </a:r>
            <a:endParaRPr lang="ru-RU"/>
          </a:p>
        </p:txBody>
      </p:sp>
      <p:sp>
        <p:nvSpPr>
          <p:cNvPr id="11" name="Текст 2"/>
          <p:cNvSpPr>
            <a:spLocks noGrp="1"/>
          </p:cNvSpPr>
          <p:nvPr>
            <p:ph type="body" sz="quarter" idx="15"/>
          </p:nvPr>
        </p:nvSpPr>
        <p:spPr>
          <a:xfrm>
            <a:off x="6200577" y="1796554"/>
            <a:ext cx="4722293" cy="179546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544"/>
              </a:spcBef>
              <a:defRPr/>
            </a:lvl4pPr>
            <a:lvl5pPr>
              <a:spcBef>
                <a:spcPts val="544"/>
              </a:spcBef>
              <a:defRPr/>
            </a:lvl5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75604188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1ACC1-413D-FE48-B4EE-A9FEDC87FF3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ru-RU"/>
              <a:t>НИТУ «МИСиС»/ Об итогах выполнения программы повышения конкурентоспособности 5/100 в 2018 году и задачах по реализации ППК в 2019 году / 20.12.2018</a:t>
            </a:r>
            <a:endParaRPr lang="ru-RU" dirty="0"/>
          </a:p>
        </p:txBody>
      </p:sp>
      <p:sp>
        <p:nvSpPr>
          <p:cNvPr id="6" name="Текст 2"/>
          <p:cNvSpPr>
            <a:spLocks noGrp="1"/>
          </p:cNvSpPr>
          <p:nvPr>
            <p:ph type="body" sz="quarter" idx="13"/>
          </p:nvPr>
        </p:nvSpPr>
        <p:spPr>
          <a:xfrm>
            <a:off x="1272966" y="1796554"/>
            <a:ext cx="9649903" cy="816121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544"/>
              </a:spcBef>
              <a:defRPr/>
            </a:lvl3pPr>
            <a:lvl4pPr>
              <a:spcBef>
                <a:spcPts val="544"/>
              </a:spcBef>
              <a:defRPr/>
            </a:lvl4pPr>
            <a:lvl5pPr>
              <a:spcBef>
                <a:spcPts val="544"/>
              </a:spcBef>
              <a:defRPr/>
            </a:lvl5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4"/>
          </p:nvPr>
        </p:nvSpPr>
        <p:spPr>
          <a:xfrm>
            <a:off x="1272966" y="2774811"/>
            <a:ext cx="9649903" cy="3754156"/>
          </a:xfrm>
        </p:spPr>
        <p:txBody>
          <a:bodyPr/>
          <a:lstStyle/>
          <a:p>
            <a:r>
              <a:rPr lang="en-US"/>
              <a:t>Чтобы добавить рисунок, перетащите его на заполнитель или щелкните значок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943293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1ACC1-413D-FE48-B4EE-A9FEDC87FF3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ru-RU"/>
              <a:t>НИТУ «МИСиС»/ Об итогах выполнения программы повышения конкурентоспособности 5/100 в 2018 году и задачах по реализации ППК в 2019 году / 20.12.2018</a:t>
            </a:r>
            <a:endParaRPr lang="ru-RU" dirty="0"/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4"/>
          </p:nvPr>
        </p:nvSpPr>
        <p:spPr>
          <a:xfrm>
            <a:off x="1272966" y="1796555"/>
            <a:ext cx="9649903" cy="4732413"/>
          </a:xfrm>
        </p:spPr>
        <p:txBody>
          <a:bodyPr/>
          <a:lstStyle/>
          <a:p>
            <a:r>
              <a:rPr lang="en-US"/>
              <a:t>Чтобы добавить рисунок, перетащите его на заполнитель или щелкните значок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991802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азвание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086" b="1"/>
            </a:lvl1pPr>
          </a:lstStyle>
          <a:p>
            <a:r>
              <a:rPr lang="en-US" dirty="0" err="1"/>
              <a:t>Образец</a:t>
            </a:r>
            <a:r>
              <a:rPr lang="en-US" dirty="0"/>
              <a:t> </a:t>
            </a:r>
            <a:r>
              <a:rPr lang="en-US" dirty="0" err="1"/>
              <a:t>заголовка</a:t>
            </a:r>
            <a:endParaRPr lang="ru-RU" dirty="0"/>
          </a:p>
        </p:txBody>
      </p:sp>
      <p:sp>
        <p:nvSpPr>
          <p:cNvPr id="9" name="Текст 2"/>
          <p:cNvSpPr>
            <a:spLocks noGrp="1"/>
          </p:cNvSpPr>
          <p:nvPr>
            <p:ph type="body" sz="quarter" idx="13"/>
          </p:nvPr>
        </p:nvSpPr>
        <p:spPr>
          <a:xfrm>
            <a:off x="1272966" y="1796554"/>
            <a:ext cx="9649903" cy="816121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544"/>
              </a:spcBef>
              <a:defRPr/>
            </a:lvl3pPr>
            <a:lvl4pPr>
              <a:spcBef>
                <a:spcPts val="544"/>
              </a:spcBef>
              <a:defRPr/>
            </a:lvl4pPr>
            <a:lvl5pPr>
              <a:spcBef>
                <a:spcPts val="544"/>
              </a:spcBef>
              <a:defRPr/>
            </a:lvl5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</p:txBody>
      </p:sp>
      <p:sp>
        <p:nvSpPr>
          <p:cNvPr id="12" name="Таблица 11"/>
          <p:cNvSpPr>
            <a:spLocks noGrp="1"/>
          </p:cNvSpPr>
          <p:nvPr>
            <p:ph type="tbl" sz="quarter" idx="14"/>
          </p:nvPr>
        </p:nvSpPr>
        <p:spPr>
          <a:xfrm>
            <a:off x="1272966" y="2775446"/>
            <a:ext cx="9649903" cy="3754156"/>
          </a:xfrm>
        </p:spPr>
        <p:txBody>
          <a:bodyPr/>
          <a:lstStyle/>
          <a:p>
            <a:r>
              <a:rPr lang="en-US" dirty="0" err="1"/>
              <a:t>Щелкните</a:t>
            </a:r>
            <a:r>
              <a:rPr lang="en-US" dirty="0"/>
              <a:t> </a:t>
            </a:r>
            <a:r>
              <a:rPr lang="en-US" dirty="0" err="1"/>
              <a:t>значок</a:t>
            </a:r>
            <a:r>
              <a:rPr lang="en-US" dirty="0"/>
              <a:t>, </a:t>
            </a:r>
            <a:r>
              <a:rPr lang="en-US" dirty="0" err="1"/>
              <a:t>чтобы</a:t>
            </a:r>
            <a:r>
              <a:rPr lang="en-US" dirty="0"/>
              <a:t> </a:t>
            </a:r>
            <a:r>
              <a:rPr lang="en-US" dirty="0" err="1"/>
              <a:t>добавить</a:t>
            </a:r>
            <a:r>
              <a:rPr lang="en-US" dirty="0"/>
              <a:t> </a:t>
            </a:r>
            <a:r>
              <a:rPr lang="en-US" dirty="0" err="1"/>
              <a:t>таблицу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290981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 линейн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НИТУ «МИСиС»/ Об итогах выполнения программы повышения конкурентоспособности 5/100 в 2018 году и задачах по реализации ППК в 2019 году / 20.12.2018</a:t>
            </a:r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31ACC1-413D-FE48-B4EE-A9FEDC87FF3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2" name="Текст 2"/>
          <p:cNvSpPr>
            <a:spLocks noGrp="1"/>
          </p:cNvSpPr>
          <p:nvPr>
            <p:ph type="body" sz="quarter" idx="13"/>
          </p:nvPr>
        </p:nvSpPr>
        <p:spPr>
          <a:xfrm>
            <a:off x="1272966" y="5712846"/>
            <a:ext cx="9649903" cy="816121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544"/>
              </a:spcBef>
              <a:defRPr/>
            </a:lvl3pPr>
            <a:lvl4pPr>
              <a:spcBef>
                <a:spcPts val="544"/>
              </a:spcBef>
              <a:defRPr/>
            </a:lvl4pPr>
            <a:lvl5pPr>
              <a:spcBef>
                <a:spcPts val="544"/>
              </a:spcBef>
              <a:defRPr/>
            </a:lvl5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</p:txBody>
      </p:sp>
      <p:sp>
        <p:nvSpPr>
          <p:cNvPr id="15" name="Диаграмма 14"/>
          <p:cNvSpPr>
            <a:spLocks noGrp="1"/>
          </p:cNvSpPr>
          <p:nvPr>
            <p:ph type="chart" sz="quarter" idx="14"/>
          </p:nvPr>
        </p:nvSpPr>
        <p:spPr>
          <a:xfrm>
            <a:off x="1272966" y="1795466"/>
            <a:ext cx="9649903" cy="3754156"/>
          </a:xfrm>
        </p:spPr>
        <p:txBody>
          <a:bodyPr/>
          <a:lstStyle/>
          <a:p>
            <a:r>
              <a:rPr lang="en-US"/>
              <a:t>Щелкните значок, чтобы добавить диаграмму</a:t>
            </a:r>
            <a:endParaRPr lang="ru-RU"/>
          </a:p>
        </p:txBody>
      </p:sp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977842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Содержание</a:t>
            </a:r>
          </a:p>
        </p:txBody>
      </p:sp>
      <p:grpSp>
        <p:nvGrpSpPr>
          <p:cNvPr id="14" name="Группа 13"/>
          <p:cNvGrpSpPr/>
          <p:nvPr userDrawn="1"/>
        </p:nvGrpSpPr>
        <p:grpSpPr>
          <a:xfrm>
            <a:off x="1272966" y="6698720"/>
            <a:ext cx="5543561" cy="163224"/>
            <a:chOff x="2196000" y="1620000"/>
            <a:chExt cx="4860000" cy="180000"/>
          </a:xfrm>
        </p:grpSpPr>
        <p:sp>
          <p:nvSpPr>
            <p:cNvPr id="15" name="Прямоугольник 14"/>
            <p:cNvSpPr/>
            <p:nvPr userDrawn="1"/>
          </p:nvSpPr>
          <p:spPr>
            <a:xfrm>
              <a:off x="2196000" y="1620000"/>
              <a:ext cx="540000" cy="180000"/>
            </a:xfrm>
            <a:prstGeom prst="rect">
              <a:avLst/>
            </a:prstGeom>
            <a:solidFill>
              <a:srgbClr val="F6527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6" name="Прямоугольник 15"/>
            <p:cNvSpPr/>
            <p:nvPr userDrawn="1"/>
          </p:nvSpPr>
          <p:spPr>
            <a:xfrm>
              <a:off x="2736000" y="1620000"/>
              <a:ext cx="540000" cy="180000"/>
            </a:xfrm>
            <a:prstGeom prst="rect">
              <a:avLst/>
            </a:prstGeom>
            <a:solidFill>
              <a:srgbClr val="EC86D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7" name="Прямоугольник 16"/>
            <p:cNvSpPr/>
            <p:nvPr userDrawn="1"/>
          </p:nvSpPr>
          <p:spPr>
            <a:xfrm>
              <a:off x="3276000" y="1620000"/>
              <a:ext cx="540000" cy="180000"/>
            </a:xfrm>
            <a:prstGeom prst="rect">
              <a:avLst/>
            </a:prstGeom>
            <a:solidFill>
              <a:srgbClr val="9595D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8" name="Прямоугольник 17"/>
            <p:cNvSpPr/>
            <p:nvPr userDrawn="1"/>
          </p:nvSpPr>
          <p:spPr>
            <a:xfrm>
              <a:off x="3816000" y="1620000"/>
              <a:ext cx="540000" cy="180000"/>
            </a:xfrm>
            <a:prstGeom prst="rect">
              <a:avLst/>
            </a:prstGeom>
            <a:solidFill>
              <a:srgbClr val="407EC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9" name="Прямоугольник 18"/>
            <p:cNvSpPr/>
            <p:nvPr userDrawn="1"/>
          </p:nvSpPr>
          <p:spPr>
            <a:xfrm>
              <a:off x="4356000" y="1620000"/>
              <a:ext cx="540000" cy="180000"/>
            </a:xfrm>
            <a:prstGeom prst="rect">
              <a:avLst/>
            </a:prstGeom>
            <a:solidFill>
              <a:srgbClr val="009C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20" name="Прямоугольник 19"/>
            <p:cNvSpPr/>
            <p:nvPr userDrawn="1"/>
          </p:nvSpPr>
          <p:spPr>
            <a:xfrm>
              <a:off x="4896000" y="1620000"/>
              <a:ext cx="540000" cy="180000"/>
            </a:xfrm>
            <a:prstGeom prst="rect">
              <a:avLst/>
            </a:prstGeom>
            <a:solidFill>
              <a:srgbClr val="6CC24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21" name="Прямоугольник 20"/>
            <p:cNvSpPr/>
            <p:nvPr userDrawn="1"/>
          </p:nvSpPr>
          <p:spPr>
            <a:xfrm>
              <a:off x="5436000" y="1620000"/>
              <a:ext cx="540000" cy="180000"/>
            </a:xfrm>
            <a:prstGeom prst="rect">
              <a:avLst/>
            </a:prstGeom>
            <a:solidFill>
              <a:srgbClr val="F2A9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22" name="Прямоугольник 21"/>
            <p:cNvSpPr/>
            <p:nvPr userDrawn="1"/>
          </p:nvSpPr>
          <p:spPr>
            <a:xfrm>
              <a:off x="5976000" y="1620000"/>
              <a:ext cx="540000" cy="180000"/>
            </a:xfrm>
            <a:prstGeom prst="rect">
              <a:avLst/>
            </a:prstGeom>
            <a:solidFill>
              <a:srgbClr val="FF82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23" name="Прямоугольник 22"/>
            <p:cNvSpPr/>
            <p:nvPr userDrawn="1"/>
          </p:nvSpPr>
          <p:spPr>
            <a:xfrm>
              <a:off x="6516000" y="1620000"/>
              <a:ext cx="540000" cy="180000"/>
            </a:xfrm>
            <a:prstGeom prst="rect">
              <a:avLst/>
            </a:prstGeom>
            <a:solidFill>
              <a:srgbClr val="C04C3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</p:grp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>
          <a:xfrm>
            <a:off x="1272966" y="1796554"/>
            <a:ext cx="9649903" cy="4733501"/>
          </a:xfrm>
        </p:spPr>
        <p:txBody>
          <a:bodyPr numCol="3" spcCol="1224000"/>
          <a:lstStyle>
            <a:lvl1pPr marL="0" marR="0" indent="-326448" algn="l" defTabSz="4728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44"/>
              </a:spcAft>
              <a:buClrTx/>
              <a:buSzTx/>
              <a:buFont typeface="Wingdings" charset="2"/>
              <a:buAutoNum type="arabicPlain"/>
              <a:tabLst/>
              <a:defRPr sz="1088" kern="1200"/>
            </a:lvl1pPr>
            <a:lvl2pPr marL="207294" indent="-207294">
              <a:buFont typeface="Wingdings" charset="2"/>
              <a:buAutoNum type="arabicPlain"/>
              <a:defRPr/>
            </a:lvl2pPr>
            <a:lvl3pPr marL="371403" indent="-207294">
              <a:buFont typeface="Wingdings" charset="2"/>
              <a:buAutoNum type="arabicPlain"/>
              <a:defRPr/>
            </a:lvl3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24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165415" y="6616156"/>
            <a:ext cx="1026585" cy="23925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88">
                <a:solidFill>
                  <a:schemeClr val="tx2"/>
                </a:solidFill>
              </a:defRPr>
            </a:lvl1pPr>
          </a:lstStyle>
          <a:p>
            <a:fld id="{9331ACC1-413D-FE48-B4EE-A9FEDC87FF3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4163666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 кругов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НИТУ «МИСиС»/ Об итогах выполнения программы повышения конкурентоспособности 5/100 в 2018 году и задачах по реализации ППК в 2019 году / 20.12.2018</a:t>
            </a:r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31ACC1-413D-FE48-B4EE-A9FEDC87FF3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Текст 2"/>
          <p:cNvSpPr>
            <a:spLocks noGrp="1"/>
          </p:cNvSpPr>
          <p:nvPr>
            <p:ph type="body" sz="quarter" idx="13"/>
          </p:nvPr>
        </p:nvSpPr>
        <p:spPr>
          <a:xfrm>
            <a:off x="1272966" y="1796554"/>
            <a:ext cx="4722293" cy="65289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1pPr>
            <a:lvl2pPr>
              <a:spcBef>
                <a:spcPts val="544"/>
              </a:spcBef>
              <a:defRPr/>
            </a:lvl2pPr>
            <a:lvl3pPr>
              <a:spcBef>
                <a:spcPts val="544"/>
              </a:spcBef>
              <a:defRPr/>
            </a:lvl3pPr>
            <a:lvl4pPr>
              <a:spcBef>
                <a:spcPts val="544"/>
              </a:spcBef>
              <a:defRPr/>
            </a:lvl4pPr>
            <a:lvl5pPr>
              <a:spcBef>
                <a:spcPts val="544"/>
              </a:spcBef>
              <a:defRPr/>
            </a:lvl5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12" name="Диаграмма 14"/>
          <p:cNvSpPr>
            <a:spLocks noGrp="1"/>
          </p:cNvSpPr>
          <p:nvPr>
            <p:ph type="chart" sz="quarter" idx="14"/>
          </p:nvPr>
        </p:nvSpPr>
        <p:spPr>
          <a:xfrm>
            <a:off x="1272966" y="2611586"/>
            <a:ext cx="4722293" cy="3917380"/>
          </a:xfrm>
        </p:spPr>
        <p:txBody>
          <a:bodyPr/>
          <a:lstStyle/>
          <a:p>
            <a:r>
              <a:rPr lang="en-US"/>
              <a:t>Щелкните значок, чтобы добавить диаграмму</a:t>
            </a:r>
            <a:endParaRPr lang="ru-RU"/>
          </a:p>
        </p:txBody>
      </p:sp>
      <p:sp>
        <p:nvSpPr>
          <p:cNvPr id="15" name="Текст 2"/>
          <p:cNvSpPr>
            <a:spLocks noGrp="1"/>
          </p:cNvSpPr>
          <p:nvPr>
            <p:ph type="body" sz="quarter" idx="15"/>
          </p:nvPr>
        </p:nvSpPr>
        <p:spPr>
          <a:xfrm>
            <a:off x="6200577" y="1796552"/>
            <a:ext cx="4722293" cy="4733501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544"/>
              </a:spcBef>
              <a:defRPr/>
            </a:lvl4pPr>
            <a:lvl5pPr>
              <a:spcBef>
                <a:spcPts val="544"/>
              </a:spcBef>
              <a:defRPr/>
            </a:lvl5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</p:txBody>
      </p:sp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959607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ерарх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НИТУ «МИСиС»/ Об итогах выполнения программы повышения конкурентоспособности 5/100 в 2018 году и задачах по реализации ППК в 2019 году / 20.12.2018</a:t>
            </a:r>
            <a:endParaRPr lang="ru-RU" dirty="0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31ACC1-413D-FE48-B4EE-A9FEDC87FF3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Текст 2"/>
          <p:cNvSpPr>
            <a:spLocks noGrp="1"/>
          </p:cNvSpPr>
          <p:nvPr>
            <p:ph type="body" sz="quarter" idx="13"/>
          </p:nvPr>
        </p:nvSpPr>
        <p:spPr>
          <a:xfrm>
            <a:off x="1272966" y="1796554"/>
            <a:ext cx="9649903" cy="816121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544"/>
              </a:spcBef>
              <a:defRPr/>
            </a:lvl3pPr>
            <a:lvl4pPr>
              <a:spcBef>
                <a:spcPts val="544"/>
              </a:spcBef>
              <a:defRPr/>
            </a:lvl4pPr>
            <a:lvl5pPr>
              <a:spcBef>
                <a:spcPts val="544"/>
              </a:spcBef>
              <a:defRPr/>
            </a:lvl5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</p:txBody>
      </p:sp>
      <p:sp>
        <p:nvSpPr>
          <p:cNvPr id="17" name="Рисунок SmartArt 16"/>
          <p:cNvSpPr>
            <a:spLocks noGrp="1"/>
          </p:cNvSpPr>
          <p:nvPr>
            <p:ph type="dgm" sz="quarter" idx="14"/>
          </p:nvPr>
        </p:nvSpPr>
        <p:spPr>
          <a:xfrm>
            <a:off x="1272966" y="2775446"/>
            <a:ext cx="9649903" cy="3754156"/>
          </a:xfrm>
        </p:spPr>
        <p:txBody>
          <a:bodyPr/>
          <a:lstStyle/>
          <a:p>
            <a:r>
              <a:rPr lang="en-US"/>
              <a:t>Щелкните значок, чтобы добавить рисунок SmartArt</a:t>
            </a:r>
            <a:endParaRPr lang="ru-RU"/>
          </a:p>
        </p:txBody>
      </p:sp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886596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1269359" y="328218"/>
            <a:ext cx="1477599" cy="77259"/>
          </a:xfrm>
        </p:spPr>
        <p:txBody>
          <a:bodyPr/>
          <a:lstStyle/>
          <a:p>
            <a:r>
              <a:rPr lang="ru-RU"/>
              <a:t>НИТУ «МИСиС»/ Об итогах выполнения программы повышения конкурентоспособности 5/100 в 2018 году и задачах по реализации ППК в 2019 году / 20.12.2018</a:t>
            </a:r>
            <a:endParaRPr lang="ru-RU" dirty="0"/>
          </a:p>
        </p:txBody>
      </p:sp>
      <p:grpSp>
        <p:nvGrpSpPr>
          <p:cNvPr id="5" name="Группа 4"/>
          <p:cNvGrpSpPr/>
          <p:nvPr userDrawn="1"/>
        </p:nvGrpSpPr>
        <p:grpSpPr>
          <a:xfrm>
            <a:off x="1272966" y="6692192"/>
            <a:ext cx="5543561" cy="163224"/>
            <a:chOff x="2196000" y="1620000"/>
            <a:chExt cx="4860000" cy="180000"/>
          </a:xfrm>
        </p:grpSpPr>
        <p:sp>
          <p:nvSpPr>
            <p:cNvPr id="6" name="Прямоугольник 5"/>
            <p:cNvSpPr/>
            <p:nvPr userDrawn="1"/>
          </p:nvSpPr>
          <p:spPr>
            <a:xfrm>
              <a:off x="2196000" y="1620000"/>
              <a:ext cx="540000" cy="180000"/>
            </a:xfrm>
            <a:prstGeom prst="rect">
              <a:avLst/>
            </a:prstGeom>
            <a:solidFill>
              <a:srgbClr val="F6527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7" name="Прямоугольник 6"/>
            <p:cNvSpPr/>
            <p:nvPr userDrawn="1"/>
          </p:nvSpPr>
          <p:spPr>
            <a:xfrm>
              <a:off x="2736000" y="1620000"/>
              <a:ext cx="540000" cy="180000"/>
            </a:xfrm>
            <a:prstGeom prst="rect">
              <a:avLst/>
            </a:prstGeom>
            <a:solidFill>
              <a:srgbClr val="EC86D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8" name="Прямоугольник 7"/>
            <p:cNvSpPr/>
            <p:nvPr userDrawn="1"/>
          </p:nvSpPr>
          <p:spPr>
            <a:xfrm>
              <a:off x="3276000" y="1620000"/>
              <a:ext cx="540000" cy="180000"/>
            </a:xfrm>
            <a:prstGeom prst="rect">
              <a:avLst/>
            </a:prstGeom>
            <a:solidFill>
              <a:srgbClr val="9595D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9" name="Прямоугольник 8"/>
            <p:cNvSpPr/>
            <p:nvPr userDrawn="1"/>
          </p:nvSpPr>
          <p:spPr>
            <a:xfrm>
              <a:off x="3816000" y="1620000"/>
              <a:ext cx="540000" cy="180000"/>
            </a:xfrm>
            <a:prstGeom prst="rect">
              <a:avLst/>
            </a:prstGeom>
            <a:solidFill>
              <a:srgbClr val="407EC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0" name="Прямоугольник 9"/>
            <p:cNvSpPr/>
            <p:nvPr userDrawn="1"/>
          </p:nvSpPr>
          <p:spPr>
            <a:xfrm>
              <a:off x="4356000" y="1620000"/>
              <a:ext cx="540000" cy="180000"/>
            </a:xfrm>
            <a:prstGeom prst="rect">
              <a:avLst/>
            </a:prstGeom>
            <a:solidFill>
              <a:srgbClr val="009C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1" name="Прямоугольник 10"/>
            <p:cNvSpPr/>
            <p:nvPr userDrawn="1"/>
          </p:nvSpPr>
          <p:spPr>
            <a:xfrm>
              <a:off x="4896000" y="1620000"/>
              <a:ext cx="540000" cy="180000"/>
            </a:xfrm>
            <a:prstGeom prst="rect">
              <a:avLst/>
            </a:prstGeom>
            <a:solidFill>
              <a:srgbClr val="6CC24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2" name="Прямоугольник 11"/>
            <p:cNvSpPr/>
            <p:nvPr userDrawn="1"/>
          </p:nvSpPr>
          <p:spPr>
            <a:xfrm>
              <a:off x="5436000" y="1620000"/>
              <a:ext cx="540000" cy="180000"/>
            </a:xfrm>
            <a:prstGeom prst="rect">
              <a:avLst/>
            </a:prstGeom>
            <a:solidFill>
              <a:srgbClr val="F2A9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3" name="Прямоугольник 12"/>
            <p:cNvSpPr/>
            <p:nvPr userDrawn="1"/>
          </p:nvSpPr>
          <p:spPr>
            <a:xfrm>
              <a:off x="5976000" y="1620000"/>
              <a:ext cx="540000" cy="180000"/>
            </a:xfrm>
            <a:prstGeom prst="rect">
              <a:avLst/>
            </a:prstGeom>
            <a:solidFill>
              <a:srgbClr val="FF82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4" name="Прямоугольник 13"/>
            <p:cNvSpPr/>
            <p:nvPr userDrawn="1"/>
          </p:nvSpPr>
          <p:spPr>
            <a:xfrm>
              <a:off x="6516000" y="1620000"/>
              <a:ext cx="540000" cy="180000"/>
            </a:xfrm>
            <a:prstGeom prst="rect">
              <a:avLst/>
            </a:prstGeom>
            <a:solidFill>
              <a:srgbClr val="C04C3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</p:grp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9318" y="5997973"/>
            <a:ext cx="1517681" cy="567072"/>
          </a:xfrm>
          <a:prstGeom prst="rect">
            <a:avLst/>
          </a:prstGeom>
        </p:spPr>
      </p:pic>
      <p:sp>
        <p:nvSpPr>
          <p:cNvPr id="18" name="Номер слайда 4"/>
          <p:cNvSpPr txBox="1">
            <a:spLocks/>
          </p:cNvSpPr>
          <p:nvPr userDrawn="1"/>
        </p:nvSpPr>
        <p:spPr>
          <a:xfrm>
            <a:off x="11165415" y="328218"/>
            <a:ext cx="684048" cy="7725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ru-RU"/>
            </a:defPPr>
            <a:lvl1pPr marL="0" algn="r" defTabSz="521437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21437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87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310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746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18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8620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056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149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31ACC1-413D-FE48-B4EE-A9FEDC87FF37}" type="slidenum">
              <a:rPr lang="ru-RU" sz="725" smtClean="0"/>
              <a:pPr/>
              <a:t>‹#›</a:t>
            </a:fld>
            <a:endParaRPr lang="ru-RU" sz="725" dirty="0"/>
          </a:p>
        </p:txBody>
      </p:sp>
    </p:spTree>
    <p:extLst>
      <p:ext uri="{BB962C8B-B14F-4D97-AF65-F5344CB8AC3E}">
        <p14:creationId xmlns:p14="http://schemas.microsoft.com/office/powerpoint/2010/main" val="3365433172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НИТУ «МИСиС»/ Об итогах выполнения программы повышения конкурентоспособности 5/100 в 2018 году и задачах по реализации ППК в 2019 году / 20.12.2018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lIns="105238" tIns="52619" rIns="105238" bIns="52619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67725" y="6371089"/>
            <a:ext cx="1165710" cy="365125"/>
          </a:xfrm>
        </p:spPr>
        <p:txBody>
          <a:bodyPr/>
          <a:lstStyle>
            <a:lvl1pPr>
              <a:defRPr sz="1814" b="1">
                <a:latin typeface="Webnar" pitchFamily="2" charset="0"/>
              </a:defRPr>
            </a:lvl1pPr>
          </a:lstStyle>
          <a:p>
            <a:fld id="{7870704B-CE94-48CC-AF30-84932A1262A7}" type="slidenum">
              <a:rPr lang="en-GB" smtClean="0"/>
              <a:pPr/>
              <a:t>‹#›</a:t>
            </a:fld>
            <a:endParaRPr lang="en-GB" dirty="0"/>
          </a:p>
        </p:txBody>
      </p:sp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74371571"/>
              </p:ext>
            </p:extLst>
          </p:nvPr>
        </p:nvGraphicFramePr>
        <p:xfrm>
          <a:off x="2117" y="1589"/>
          <a:ext cx="211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4" name="think-cell Slide" r:id="rId4" imgW="408" imgH="408" progId="TCLayout.ActiveDocument.1">
                  <p:embed/>
                </p:oleObj>
              </mc:Choice>
              <mc:Fallback>
                <p:oleObj name="think-cell Slide" r:id="rId4" imgW="408" imgH="408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7" y="1589"/>
                        <a:ext cx="211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506071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муцтиу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/>
          <p:cNvSpPr/>
          <p:nvPr userDrawn="1"/>
        </p:nvSpPr>
        <p:spPr>
          <a:xfrm>
            <a:off x="0" y="2774811"/>
            <a:ext cx="12195835" cy="4080605"/>
          </a:xfrm>
          <a:prstGeom prst="rect">
            <a:avLst/>
          </a:prstGeom>
          <a:solidFill>
            <a:srgbClr val="5EC6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904"/>
          </a:p>
        </p:txBody>
      </p:sp>
      <p:grpSp>
        <p:nvGrpSpPr>
          <p:cNvPr id="9" name="Группа 8"/>
          <p:cNvGrpSpPr/>
          <p:nvPr userDrawn="1"/>
        </p:nvGrpSpPr>
        <p:grpSpPr>
          <a:xfrm>
            <a:off x="2504869" y="6698720"/>
            <a:ext cx="5543561" cy="163224"/>
            <a:chOff x="2196000" y="1620000"/>
            <a:chExt cx="4860000" cy="180000"/>
          </a:xfrm>
        </p:grpSpPr>
        <p:sp>
          <p:nvSpPr>
            <p:cNvPr id="10" name="Прямоугольник 9"/>
            <p:cNvSpPr/>
            <p:nvPr userDrawn="1"/>
          </p:nvSpPr>
          <p:spPr>
            <a:xfrm>
              <a:off x="2196000" y="1620000"/>
              <a:ext cx="540000" cy="180000"/>
            </a:xfrm>
            <a:prstGeom prst="rect">
              <a:avLst/>
            </a:prstGeom>
            <a:solidFill>
              <a:srgbClr val="F6527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1" name="Прямоугольник 10"/>
            <p:cNvSpPr/>
            <p:nvPr userDrawn="1"/>
          </p:nvSpPr>
          <p:spPr>
            <a:xfrm>
              <a:off x="2736000" y="1620000"/>
              <a:ext cx="540000" cy="180000"/>
            </a:xfrm>
            <a:prstGeom prst="rect">
              <a:avLst/>
            </a:prstGeom>
            <a:solidFill>
              <a:srgbClr val="EC86D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2" name="Прямоугольник 11"/>
            <p:cNvSpPr/>
            <p:nvPr userDrawn="1"/>
          </p:nvSpPr>
          <p:spPr>
            <a:xfrm>
              <a:off x="3276000" y="1620000"/>
              <a:ext cx="540000" cy="180000"/>
            </a:xfrm>
            <a:prstGeom prst="rect">
              <a:avLst/>
            </a:prstGeom>
            <a:solidFill>
              <a:srgbClr val="9595D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3" name="Прямоугольник 12"/>
            <p:cNvSpPr/>
            <p:nvPr userDrawn="1"/>
          </p:nvSpPr>
          <p:spPr>
            <a:xfrm>
              <a:off x="3816000" y="1620000"/>
              <a:ext cx="540000" cy="180000"/>
            </a:xfrm>
            <a:prstGeom prst="rect">
              <a:avLst/>
            </a:prstGeom>
            <a:solidFill>
              <a:srgbClr val="407EC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4" name="Прямоугольник 13"/>
            <p:cNvSpPr/>
            <p:nvPr userDrawn="1"/>
          </p:nvSpPr>
          <p:spPr>
            <a:xfrm>
              <a:off x="4356000" y="1620000"/>
              <a:ext cx="540000" cy="180000"/>
            </a:xfrm>
            <a:prstGeom prst="rect">
              <a:avLst/>
            </a:prstGeom>
            <a:solidFill>
              <a:srgbClr val="009C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5" name="Прямоугольник 14"/>
            <p:cNvSpPr/>
            <p:nvPr userDrawn="1"/>
          </p:nvSpPr>
          <p:spPr>
            <a:xfrm>
              <a:off x="4896000" y="1620000"/>
              <a:ext cx="540000" cy="180000"/>
            </a:xfrm>
            <a:prstGeom prst="rect">
              <a:avLst/>
            </a:prstGeom>
            <a:solidFill>
              <a:srgbClr val="6CC24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6" name="Прямоугольник 15"/>
            <p:cNvSpPr/>
            <p:nvPr userDrawn="1"/>
          </p:nvSpPr>
          <p:spPr>
            <a:xfrm>
              <a:off x="5436000" y="1620000"/>
              <a:ext cx="540000" cy="180000"/>
            </a:xfrm>
            <a:prstGeom prst="rect">
              <a:avLst/>
            </a:prstGeom>
            <a:solidFill>
              <a:srgbClr val="F2A9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7" name="Прямоугольник 16"/>
            <p:cNvSpPr/>
            <p:nvPr userDrawn="1"/>
          </p:nvSpPr>
          <p:spPr>
            <a:xfrm>
              <a:off x="5976000" y="1620000"/>
              <a:ext cx="540000" cy="180000"/>
            </a:xfrm>
            <a:prstGeom prst="rect">
              <a:avLst/>
            </a:prstGeom>
            <a:solidFill>
              <a:srgbClr val="FF82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8" name="Прямоугольник 17"/>
            <p:cNvSpPr/>
            <p:nvPr userDrawn="1"/>
          </p:nvSpPr>
          <p:spPr>
            <a:xfrm>
              <a:off x="6516000" y="1620000"/>
              <a:ext cx="540000" cy="180000"/>
            </a:xfrm>
            <a:prstGeom prst="rect">
              <a:avLst/>
            </a:prstGeom>
            <a:solidFill>
              <a:srgbClr val="C04C3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</p:grpSp>
      <p:sp>
        <p:nvSpPr>
          <p:cNvPr id="20" name="Прямоугольник 19"/>
          <p:cNvSpPr/>
          <p:nvPr userDrawn="1"/>
        </p:nvSpPr>
        <p:spPr>
          <a:xfrm>
            <a:off x="1" y="1958690"/>
            <a:ext cx="10922868" cy="816121"/>
          </a:xfrm>
          <a:prstGeom prst="rect">
            <a:avLst/>
          </a:prstGeom>
          <a:solidFill>
            <a:srgbClr val="9FDAF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904"/>
          </a:p>
        </p:txBody>
      </p:sp>
      <p:sp>
        <p:nvSpPr>
          <p:cNvPr id="21" name="Прямоугольник 20"/>
          <p:cNvSpPr/>
          <p:nvPr userDrawn="1"/>
        </p:nvSpPr>
        <p:spPr>
          <a:xfrm>
            <a:off x="0" y="1795466"/>
            <a:ext cx="8048429" cy="163224"/>
          </a:xfrm>
          <a:prstGeom prst="rect">
            <a:avLst/>
          </a:prstGeom>
          <a:solidFill>
            <a:srgbClr val="D4EE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904"/>
          </a:p>
        </p:txBody>
      </p:sp>
      <p:sp>
        <p:nvSpPr>
          <p:cNvPr id="22" name="Название 8"/>
          <p:cNvSpPr>
            <a:spLocks noGrp="1"/>
          </p:cNvSpPr>
          <p:nvPr>
            <p:ph type="title"/>
          </p:nvPr>
        </p:nvSpPr>
        <p:spPr>
          <a:xfrm>
            <a:off x="2504869" y="3917380"/>
            <a:ext cx="8418001" cy="1632242"/>
          </a:xfrm>
        </p:spPr>
        <p:txBody>
          <a:bodyPr/>
          <a:lstStyle>
            <a:lvl1pPr>
              <a:defRPr sz="2176">
                <a:solidFill>
                  <a:schemeClr val="bg1"/>
                </a:solidFill>
              </a:defRPr>
            </a:lvl1pPr>
          </a:lstStyle>
          <a:p>
            <a:r>
              <a:rPr lang="en-US"/>
              <a:t>Образец заголовка</a:t>
            </a:r>
            <a:endParaRPr lang="ru-RU" dirty="0"/>
          </a:p>
        </p:txBody>
      </p:sp>
      <p:sp>
        <p:nvSpPr>
          <p:cNvPr id="2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504866" y="5712846"/>
            <a:ext cx="8418001" cy="816121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907">
                <a:solidFill>
                  <a:schemeClr val="bg1"/>
                </a:solidFill>
              </a:defRPr>
            </a:lvl1pPr>
            <a:lvl2pPr marL="472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456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18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91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64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370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09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82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0858061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Шмуцтиу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629"/>
            <a:ext cx="12192000" cy="6848742"/>
          </a:xfrm>
          <a:prstGeom prst="rect">
            <a:avLst/>
          </a:prstGeom>
        </p:spPr>
      </p:pic>
      <p:grpSp>
        <p:nvGrpSpPr>
          <p:cNvPr id="9" name="Группа 8"/>
          <p:cNvGrpSpPr/>
          <p:nvPr userDrawn="1"/>
        </p:nvGrpSpPr>
        <p:grpSpPr>
          <a:xfrm>
            <a:off x="2504869" y="6698720"/>
            <a:ext cx="5543561" cy="163224"/>
            <a:chOff x="2196000" y="1620000"/>
            <a:chExt cx="4860000" cy="180000"/>
          </a:xfrm>
        </p:grpSpPr>
        <p:sp>
          <p:nvSpPr>
            <p:cNvPr id="10" name="Прямоугольник 9"/>
            <p:cNvSpPr/>
            <p:nvPr userDrawn="1"/>
          </p:nvSpPr>
          <p:spPr>
            <a:xfrm>
              <a:off x="2196000" y="1620000"/>
              <a:ext cx="540000" cy="180000"/>
            </a:xfrm>
            <a:prstGeom prst="rect">
              <a:avLst/>
            </a:prstGeom>
            <a:solidFill>
              <a:srgbClr val="F6527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1" name="Прямоугольник 10"/>
            <p:cNvSpPr/>
            <p:nvPr userDrawn="1"/>
          </p:nvSpPr>
          <p:spPr>
            <a:xfrm>
              <a:off x="2736000" y="1620000"/>
              <a:ext cx="540000" cy="180000"/>
            </a:xfrm>
            <a:prstGeom prst="rect">
              <a:avLst/>
            </a:prstGeom>
            <a:solidFill>
              <a:srgbClr val="EC86D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2" name="Прямоугольник 11"/>
            <p:cNvSpPr/>
            <p:nvPr userDrawn="1"/>
          </p:nvSpPr>
          <p:spPr>
            <a:xfrm>
              <a:off x="3276000" y="1620000"/>
              <a:ext cx="540000" cy="180000"/>
            </a:xfrm>
            <a:prstGeom prst="rect">
              <a:avLst/>
            </a:prstGeom>
            <a:solidFill>
              <a:srgbClr val="9595D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3" name="Прямоугольник 12"/>
            <p:cNvSpPr/>
            <p:nvPr userDrawn="1"/>
          </p:nvSpPr>
          <p:spPr>
            <a:xfrm>
              <a:off x="3816000" y="1620000"/>
              <a:ext cx="540000" cy="180000"/>
            </a:xfrm>
            <a:prstGeom prst="rect">
              <a:avLst/>
            </a:prstGeom>
            <a:solidFill>
              <a:srgbClr val="407EC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4" name="Прямоугольник 13"/>
            <p:cNvSpPr/>
            <p:nvPr userDrawn="1"/>
          </p:nvSpPr>
          <p:spPr>
            <a:xfrm>
              <a:off x="4356000" y="1620000"/>
              <a:ext cx="540000" cy="180000"/>
            </a:xfrm>
            <a:prstGeom prst="rect">
              <a:avLst/>
            </a:prstGeom>
            <a:solidFill>
              <a:srgbClr val="009C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5" name="Прямоугольник 14"/>
            <p:cNvSpPr/>
            <p:nvPr userDrawn="1"/>
          </p:nvSpPr>
          <p:spPr>
            <a:xfrm>
              <a:off x="4896000" y="1620000"/>
              <a:ext cx="540000" cy="180000"/>
            </a:xfrm>
            <a:prstGeom prst="rect">
              <a:avLst/>
            </a:prstGeom>
            <a:solidFill>
              <a:srgbClr val="6CC24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6" name="Прямоугольник 15"/>
            <p:cNvSpPr/>
            <p:nvPr userDrawn="1"/>
          </p:nvSpPr>
          <p:spPr>
            <a:xfrm>
              <a:off x="5436000" y="1620000"/>
              <a:ext cx="540000" cy="180000"/>
            </a:xfrm>
            <a:prstGeom prst="rect">
              <a:avLst/>
            </a:prstGeom>
            <a:solidFill>
              <a:srgbClr val="F2A9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7" name="Прямоугольник 16"/>
            <p:cNvSpPr/>
            <p:nvPr userDrawn="1"/>
          </p:nvSpPr>
          <p:spPr>
            <a:xfrm>
              <a:off x="5976000" y="1620000"/>
              <a:ext cx="540000" cy="180000"/>
            </a:xfrm>
            <a:prstGeom prst="rect">
              <a:avLst/>
            </a:prstGeom>
            <a:solidFill>
              <a:srgbClr val="FF82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  <p:sp>
          <p:nvSpPr>
            <p:cNvPr id="18" name="Прямоугольник 17"/>
            <p:cNvSpPr/>
            <p:nvPr userDrawn="1"/>
          </p:nvSpPr>
          <p:spPr>
            <a:xfrm>
              <a:off x="6516000" y="1620000"/>
              <a:ext cx="540000" cy="180000"/>
            </a:xfrm>
            <a:prstGeom prst="rect">
              <a:avLst/>
            </a:prstGeom>
            <a:solidFill>
              <a:srgbClr val="C04C3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04"/>
            </a:p>
          </p:txBody>
        </p:sp>
      </p:grpSp>
    </p:spTree>
    <p:extLst>
      <p:ext uri="{BB962C8B-B14F-4D97-AF65-F5344CB8AC3E}">
        <p14:creationId xmlns:p14="http://schemas.microsoft.com/office/powerpoint/2010/main" val="387834077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дна колонка и 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>
          <a:xfrm>
            <a:off x="1269359" y="4733501"/>
            <a:ext cx="4725899" cy="1305793"/>
          </a:xfrm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180000" tIns="180000" rIns="180000" bIns="180000"/>
          <a:lstStyle>
            <a:lvl1pPr marL="163224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НИТУ «МИСиС»/ Об итогах выполнения программы повышения конкурентоспособности 5/100 в 2018 году и задачах по реализации ППК в 2019 году / 20.12.2018</a:t>
            </a:r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31ACC1-413D-FE48-B4EE-A9FEDC87FF3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272966" y="816121"/>
            <a:ext cx="9649903" cy="8161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>
          <a:xfrm>
            <a:off x="1272966" y="1796554"/>
            <a:ext cx="9649903" cy="2774811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544"/>
              </a:spcBef>
              <a:defRPr/>
            </a:lvl4pPr>
            <a:lvl5pPr>
              <a:spcBef>
                <a:spcPts val="544"/>
              </a:spcBef>
              <a:defRPr/>
            </a:lvl5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53180914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олонки и 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НИТУ «МИСиС»/ Об итогах выполнения программы повышения конкурентоспособности 5/100 в 2018 году и задачах по реализации ППК в 2019 году / 20.12.2018</a:t>
            </a:r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1ACC1-413D-FE48-B4EE-A9FEDC87FF37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1272966" y="816121"/>
            <a:ext cx="9649903" cy="8161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Образец заголовка</a:t>
            </a:r>
            <a:endParaRPr lang="ru-RU" dirty="0"/>
          </a:p>
        </p:txBody>
      </p:sp>
      <p:sp>
        <p:nvSpPr>
          <p:cNvPr id="12" name="Текст 2"/>
          <p:cNvSpPr>
            <a:spLocks noGrp="1"/>
          </p:cNvSpPr>
          <p:nvPr>
            <p:ph type="body" sz="quarter" idx="14"/>
          </p:nvPr>
        </p:nvSpPr>
        <p:spPr>
          <a:xfrm>
            <a:off x="1272966" y="1796554"/>
            <a:ext cx="4722293" cy="4733501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544"/>
              </a:spcBef>
              <a:defRPr/>
            </a:lvl4pPr>
            <a:lvl5pPr>
              <a:spcBef>
                <a:spcPts val="544"/>
              </a:spcBef>
              <a:defRPr/>
            </a:lvl5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</p:txBody>
      </p:sp>
      <p:sp>
        <p:nvSpPr>
          <p:cNvPr id="14" name="Текст 2"/>
          <p:cNvSpPr>
            <a:spLocks noGrp="1"/>
          </p:cNvSpPr>
          <p:nvPr>
            <p:ph type="body" sz="quarter" idx="15"/>
          </p:nvPr>
        </p:nvSpPr>
        <p:spPr>
          <a:xfrm>
            <a:off x="6200577" y="1796577"/>
            <a:ext cx="4722293" cy="2774811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544"/>
              </a:spcBef>
              <a:defRPr/>
            </a:lvl4pPr>
            <a:lvl5pPr>
              <a:spcBef>
                <a:spcPts val="544"/>
              </a:spcBef>
              <a:defRPr/>
            </a:lvl5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/>
          </p:nvPr>
        </p:nvSpPr>
        <p:spPr>
          <a:xfrm>
            <a:off x="6200577" y="4734939"/>
            <a:ext cx="4725899" cy="1305793"/>
          </a:xfrm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180000" tIns="180000" rIns="180000" bIns="180000"/>
          <a:lstStyle>
            <a:lvl1pPr marL="163224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87334998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дна коло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НИТУ «МИСиС»/ Об итогах выполнения программы повышения конкурентоспособности 5/100 в 2018 году и задачах по реализации ППК в 2019 году / 20.12.2018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31ACC1-413D-FE48-B4EE-A9FEDC87FF3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2"/>
          <p:cNvSpPr>
            <a:spLocks noGrp="1"/>
          </p:cNvSpPr>
          <p:nvPr>
            <p:ph type="body" sz="quarter" idx="12"/>
          </p:nvPr>
        </p:nvSpPr>
        <p:spPr>
          <a:xfrm>
            <a:off x="1272966" y="1796554"/>
            <a:ext cx="9649903" cy="179546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544"/>
              </a:spcBef>
              <a:defRPr/>
            </a:lvl4pPr>
            <a:lvl5pPr>
              <a:spcBef>
                <a:spcPts val="544"/>
              </a:spcBef>
              <a:defRPr/>
            </a:lvl5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</p:txBody>
      </p:sp>
      <p:sp>
        <p:nvSpPr>
          <p:cNvPr id="10" name="Рисунок 9"/>
          <p:cNvSpPr>
            <a:spLocks noGrp="1"/>
          </p:cNvSpPr>
          <p:nvPr>
            <p:ph type="pic" sz="quarter" idx="13"/>
          </p:nvPr>
        </p:nvSpPr>
        <p:spPr>
          <a:xfrm>
            <a:off x="1272966" y="3755778"/>
            <a:ext cx="4722293" cy="2774811"/>
          </a:xfrm>
        </p:spPr>
        <p:txBody>
          <a:bodyPr/>
          <a:lstStyle/>
          <a:p>
            <a:r>
              <a:rPr lang="en-US"/>
              <a:t>Чтобы добавить рисунок, перетащите его на заполнитель или щелкните значок</a:t>
            </a:r>
            <a:endParaRPr lang="ru-RU"/>
          </a:p>
        </p:txBody>
      </p:sp>
      <p:sp>
        <p:nvSpPr>
          <p:cNvPr id="11" name="Рисунок 9"/>
          <p:cNvSpPr>
            <a:spLocks noGrp="1"/>
          </p:cNvSpPr>
          <p:nvPr>
            <p:ph type="pic" sz="quarter" idx="14"/>
          </p:nvPr>
        </p:nvSpPr>
        <p:spPr>
          <a:xfrm>
            <a:off x="6200577" y="3755778"/>
            <a:ext cx="4722293" cy="2774811"/>
          </a:xfrm>
        </p:spPr>
        <p:txBody>
          <a:bodyPr/>
          <a:lstStyle/>
          <a:p>
            <a:r>
              <a:rPr lang="en-US"/>
              <a:t>Чтобы добавить рисунок, перетащите его на заполнитель или щелкните значок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142098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НИТУ «МИСиС»/ Об итогах выполнения программы повышения конкурентоспособности 5/100 в 2018 году и задачах по реализации ППК в 2019 году / 20.12.2018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31ACC1-413D-FE48-B4EE-A9FEDC87FF3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Название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8" name="Текст 2"/>
          <p:cNvSpPr>
            <a:spLocks noGrp="1"/>
          </p:cNvSpPr>
          <p:nvPr>
            <p:ph type="body" sz="quarter" idx="12"/>
          </p:nvPr>
        </p:nvSpPr>
        <p:spPr>
          <a:xfrm>
            <a:off x="1272966" y="1796554"/>
            <a:ext cx="4722293" cy="179546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544"/>
              </a:spcBef>
              <a:defRPr/>
            </a:lvl4pPr>
            <a:lvl5pPr>
              <a:spcBef>
                <a:spcPts val="544"/>
              </a:spcBef>
              <a:defRPr/>
            </a:lvl5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</p:txBody>
      </p:sp>
      <p:sp>
        <p:nvSpPr>
          <p:cNvPr id="9" name="Рисунок 9"/>
          <p:cNvSpPr>
            <a:spLocks noGrp="1"/>
          </p:cNvSpPr>
          <p:nvPr>
            <p:ph type="pic" sz="quarter" idx="13"/>
          </p:nvPr>
        </p:nvSpPr>
        <p:spPr>
          <a:xfrm>
            <a:off x="1272966" y="3755778"/>
            <a:ext cx="4722293" cy="2774811"/>
          </a:xfrm>
        </p:spPr>
        <p:txBody>
          <a:bodyPr/>
          <a:lstStyle/>
          <a:p>
            <a:r>
              <a:rPr lang="en-US"/>
              <a:t>Чтобы добавить рисунок, перетащите его на заполнитель или щелкните значок</a:t>
            </a:r>
            <a:endParaRPr lang="ru-RU"/>
          </a:p>
        </p:txBody>
      </p:sp>
      <p:sp>
        <p:nvSpPr>
          <p:cNvPr id="10" name="Рисунок 9"/>
          <p:cNvSpPr>
            <a:spLocks noGrp="1"/>
          </p:cNvSpPr>
          <p:nvPr>
            <p:ph type="pic" sz="quarter" idx="14"/>
          </p:nvPr>
        </p:nvSpPr>
        <p:spPr>
          <a:xfrm>
            <a:off x="6200577" y="3755778"/>
            <a:ext cx="4722293" cy="2774811"/>
          </a:xfrm>
        </p:spPr>
        <p:txBody>
          <a:bodyPr/>
          <a:lstStyle/>
          <a:p>
            <a:r>
              <a:rPr lang="en-US"/>
              <a:t>Чтобы добавить рисунок, перетащите его на заполнитель или щелкните значок</a:t>
            </a:r>
            <a:endParaRPr lang="ru-RU"/>
          </a:p>
        </p:txBody>
      </p:sp>
      <p:sp>
        <p:nvSpPr>
          <p:cNvPr id="11" name="Текст 2"/>
          <p:cNvSpPr>
            <a:spLocks noGrp="1"/>
          </p:cNvSpPr>
          <p:nvPr>
            <p:ph type="body" sz="quarter" idx="15"/>
          </p:nvPr>
        </p:nvSpPr>
        <p:spPr>
          <a:xfrm>
            <a:off x="6200577" y="1796554"/>
            <a:ext cx="4722293" cy="179546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544"/>
              </a:spcBef>
              <a:defRPr/>
            </a:lvl4pPr>
            <a:lvl5pPr>
              <a:spcBef>
                <a:spcPts val="544"/>
              </a:spcBef>
              <a:defRPr/>
            </a:lvl5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52999279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vmlDrawing" Target="../drawings/vmlDrawing2.v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2071964109"/>
              </p:ext>
            </p:extLst>
          </p:nvPr>
        </p:nvGraphicFramePr>
        <p:xfrm>
          <a:off x="1812" y="1441"/>
          <a:ext cx="1810" cy="1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" name="think-cell Slide" r:id="rId20" imgW="270" imgH="270" progId="TCLayout.ActiveDocument.1">
                  <p:embed/>
                </p:oleObj>
              </mc:Choice>
              <mc:Fallback>
                <p:oleObj name="think-cell Slide" r:id="rId20" imgW="270" imgH="27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812" y="1441"/>
                        <a:ext cx="1810" cy="14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165415" y="6633431"/>
            <a:ext cx="1026585" cy="22198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88">
                <a:solidFill>
                  <a:schemeClr val="tx2"/>
                </a:solidFill>
              </a:defRPr>
            </a:lvl1pPr>
          </a:lstStyle>
          <a:p>
            <a:fld id="{9331ACC1-413D-FE48-B4EE-A9FEDC87FF3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269359" y="328218"/>
            <a:ext cx="8418001" cy="32135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25">
                <a:solidFill>
                  <a:schemeClr val="tx2"/>
                </a:solidFill>
              </a:defRPr>
            </a:lvl1pPr>
          </a:lstStyle>
          <a:p>
            <a:r>
              <a:rPr lang="ru-RU"/>
              <a:t>НИТУ «МИСиС»/ Об итогах выполнения программы повышения конкурентоспособности 5/100 в 2018 году и задачах по реализации ППК в 2019 году / 20.12.2018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2966" y="816121"/>
            <a:ext cx="9649903" cy="8161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ru-RU" dirty="0"/>
              <a:t>Образец заголовка</a:t>
            </a:r>
            <a:r>
              <a:rPr lang="en-US" dirty="0"/>
              <a:t> 24pt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72966" y="1795466"/>
            <a:ext cx="9649903" cy="47335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dirty="0"/>
              <a:t>Образец текста</a:t>
            </a:r>
            <a:r>
              <a:rPr lang="en-US" dirty="0"/>
              <a:t> 14pt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r>
              <a:rPr lang="en-US" dirty="0"/>
              <a:t> 12pt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r>
              <a:rPr lang="en-US" dirty="0"/>
              <a:t> 10pt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3028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ransition>
    <p:fade/>
  </p:transition>
  <p:hf hdr="0" ftr="0"/>
  <p:txStyles>
    <p:titleStyle>
      <a:lvl1pPr algn="l" defTabSz="472839" rtl="0" eaLnBrk="1" latinLnBrk="0" hangingPunct="1">
        <a:lnSpc>
          <a:spcPts val="2612"/>
        </a:lnSpc>
        <a:spcBef>
          <a:spcPct val="0"/>
        </a:spcBef>
        <a:buNone/>
        <a:defRPr sz="217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72839" rtl="0" eaLnBrk="1" latinLnBrk="0" hangingPunct="1">
        <a:spcBef>
          <a:spcPts val="0"/>
        </a:spcBef>
        <a:spcAft>
          <a:spcPts val="544"/>
        </a:spcAft>
        <a:buFont typeface="Arial"/>
        <a:buNone/>
        <a:defRPr sz="1270" kern="1200">
          <a:solidFill>
            <a:schemeClr val="tx2"/>
          </a:solidFill>
          <a:latin typeface="+mn-lt"/>
          <a:ea typeface="+mn-ea"/>
          <a:cs typeface="+mn-cs"/>
        </a:defRPr>
      </a:lvl1pPr>
      <a:lvl2pPr marL="162669" indent="-162669" algn="l" defTabSz="472839" rtl="0" eaLnBrk="1" latinLnBrk="0" hangingPunct="1">
        <a:spcBef>
          <a:spcPts val="0"/>
        </a:spcBef>
        <a:spcAft>
          <a:spcPts val="544"/>
        </a:spcAft>
        <a:buClr>
          <a:schemeClr val="tx1"/>
        </a:buClr>
        <a:buFont typeface="Lucida Grande"/>
        <a:buChar char="●"/>
        <a:defRPr sz="1088" kern="1200">
          <a:solidFill>
            <a:schemeClr val="tx2"/>
          </a:solidFill>
          <a:latin typeface="+mn-lt"/>
          <a:ea typeface="+mn-ea"/>
          <a:cs typeface="+mn-cs"/>
        </a:defRPr>
      </a:lvl2pPr>
      <a:lvl3pPr marL="325337" indent="-161229" algn="l" defTabSz="472839" rtl="0" eaLnBrk="1" latinLnBrk="0" hangingPunct="1">
        <a:spcBef>
          <a:spcPts val="0"/>
        </a:spcBef>
        <a:spcAft>
          <a:spcPts val="544"/>
        </a:spcAft>
        <a:buFont typeface="Lucida Grande"/>
        <a:buChar char="—"/>
        <a:defRPr sz="907" kern="1200">
          <a:solidFill>
            <a:schemeClr val="tx2"/>
          </a:solidFill>
          <a:latin typeface="+mn-lt"/>
          <a:ea typeface="+mn-ea"/>
          <a:cs typeface="+mn-cs"/>
        </a:defRPr>
      </a:lvl3pPr>
      <a:lvl4pPr marL="1654935" indent="-236419" algn="l" defTabSz="472839" rtl="0" eaLnBrk="1" latinLnBrk="0" hangingPunct="1">
        <a:spcBef>
          <a:spcPct val="20000"/>
        </a:spcBef>
        <a:buFont typeface="Arial"/>
        <a:buChar char="–"/>
        <a:defRPr sz="2086" kern="1200">
          <a:solidFill>
            <a:schemeClr val="tx2"/>
          </a:solidFill>
          <a:latin typeface="+mn-lt"/>
          <a:ea typeface="+mn-ea"/>
          <a:cs typeface="+mn-cs"/>
        </a:defRPr>
      </a:lvl4pPr>
      <a:lvl5pPr marL="2127774" indent="-236419" algn="l" defTabSz="472839" rtl="0" eaLnBrk="1" latinLnBrk="0" hangingPunct="1">
        <a:spcBef>
          <a:spcPct val="20000"/>
        </a:spcBef>
        <a:buFont typeface="Arial"/>
        <a:buChar char="»"/>
        <a:defRPr sz="2086" kern="1200">
          <a:solidFill>
            <a:schemeClr val="tx2"/>
          </a:solidFill>
          <a:latin typeface="+mn-lt"/>
          <a:ea typeface="+mn-ea"/>
          <a:cs typeface="+mn-cs"/>
        </a:defRPr>
      </a:lvl5pPr>
      <a:lvl6pPr marL="2600613" indent="-236419" algn="l" defTabSz="472839" rtl="0" eaLnBrk="1" latinLnBrk="0" hangingPunct="1">
        <a:spcBef>
          <a:spcPct val="20000"/>
        </a:spcBef>
        <a:buFont typeface="Arial"/>
        <a:buChar char="•"/>
        <a:defRPr sz="2086" kern="1200">
          <a:solidFill>
            <a:schemeClr val="tx1"/>
          </a:solidFill>
          <a:latin typeface="+mn-lt"/>
          <a:ea typeface="+mn-ea"/>
          <a:cs typeface="+mn-cs"/>
        </a:defRPr>
      </a:lvl6pPr>
      <a:lvl7pPr marL="3073452" indent="-236419" algn="l" defTabSz="472839" rtl="0" eaLnBrk="1" latinLnBrk="0" hangingPunct="1">
        <a:spcBef>
          <a:spcPct val="20000"/>
        </a:spcBef>
        <a:buFont typeface="Arial"/>
        <a:buChar char="•"/>
        <a:defRPr sz="2086" kern="1200">
          <a:solidFill>
            <a:schemeClr val="tx1"/>
          </a:solidFill>
          <a:latin typeface="+mn-lt"/>
          <a:ea typeface="+mn-ea"/>
          <a:cs typeface="+mn-cs"/>
        </a:defRPr>
      </a:lvl7pPr>
      <a:lvl8pPr marL="3546291" indent="-236419" algn="l" defTabSz="472839" rtl="0" eaLnBrk="1" latinLnBrk="0" hangingPunct="1">
        <a:spcBef>
          <a:spcPct val="20000"/>
        </a:spcBef>
        <a:buFont typeface="Arial"/>
        <a:buChar char="•"/>
        <a:defRPr sz="2086" kern="1200">
          <a:solidFill>
            <a:schemeClr val="tx1"/>
          </a:solidFill>
          <a:latin typeface="+mn-lt"/>
          <a:ea typeface="+mn-ea"/>
          <a:cs typeface="+mn-cs"/>
        </a:defRPr>
      </a:lvl8pPr>
      <a:lvl9pPr marL="4019129" indent="-236419" algn="l" defTabSz="472839" rtl="0" eaLnBrk="1" latinLnBrk="0" hangingPunct="1">
        <a:spcBef>
          <a:spcPct val="20000"/>
        </a:spcBef>
        <a:buFont typeface="Arial"/>
        <a:buChar char="•"/>
        <a:defRPr sz="208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472839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72839" algn="l" defTabSz="472839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45677" algn="l" defTabSz="472839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18516" algn="l" defTabSz="472839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891354" algn="l" defTabSz="472839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364194" algn="l" defTabSz="472839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837033" algn="l" defTabSz="472839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09871" algn="l" defTabSz="472839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782710" algn="l" defTabSz="472839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579414543"/>
              </p:ext>
            </p:extLst>
          </p:nvPr>
        </p:nvGraphicFramePr>
        <p:xfrm>
          <a:off x="1812" y="1441"/>
          <a:ext cx="1810" cy="1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0" name="think-cell Slide" r:id="rId21" imgW="270" imgH="270" progId="TCLayout.ActiveDocument.1">
                  <p:embed/>
                </p:oleObj>
              </mc:Choice>
              <mc:Fallback>
                <p:oleObj name="think-cell Slide" r:id="rId21" imgW="270" imgH="27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812" y="1441"/>
                        <a:ext cx="1810" cy="14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165415" y="6633431"/>
            <a:ext cx="1026585" cy="22198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88">
                <a:solidFill>
                  <a:schemeClr val="tx2"/>
                </a:solidFill>
              </a:defRPr>
            </a:lvl1pPr>
          </a:lstStyle>
          <a:p>
            <a:fld id="{9331ACC1-413D-FE48-B4EE-A9FEDC87FF3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269359" y="328218"/>
            <a:ext cx="8418001" cy="32135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25">
                <a:solidFill>
                  <a:schemeClr val="tx2"/>
                </a:solidFill>
              </a:defRPr>
            </a:lvl1pPr>
          </a:lstStyle>
          <a:p>
            <a:r>
              <a:rPr lang="ru-RU"/>
              <a:t>НИТУ «МИСиС»/ Об итогах выполнения программы повышения конкурентоспособности 5/100 в 2018 году и задачах по реализации ППК в 2019 году / 20.12.2018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2966" y="816121"/>
            <a:ext cx="9649903" cy="8161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ru-RU" dirty="0"/>
              <a:t>Образец заголовка</a:t>
            </a:r>
            <a:r>
              <a:rPr lang="en-US" dirty="0"/>
              <a:t> 24pt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72966" y="1795466"/>
            <a:ext cx="9649903" cy="47335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dirty="0"/>
              <a:t>Образец текста</a:t>
            </a:r>
            <a:r>
              <a:rPr lang="en-US" dirty="0"/>
              <a:t> 14pt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r>
              <a:rPr lang="en-US" dirty="0"/>
              <a:t> 12pt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r>
              <a:rPr lang="en-US" dirty="0"/>
              <a:t> 10pt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8113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ransition>
    <p:fade/>
  </p:transition>
  <p:hf hdr="0" ftr="0"/>
  <p:txStyles>
    <p:titleStyle>
      <a:lvl1pPr algn="l" defTabSz="472839" rtl="0" eaLnBrk="1" latinLnBrk="0" hangingPunct="1">
        <a:lnSpc>
          <a:spcPts val="2612"/>
        </a:lnSpc>
        <a:spcBef>
          <a:spcPct val="0"/>
        </a:spcBef>
        <a:buNone/>
        <a:defRPr sz="217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72839" rtl="0" eaLnBrk="1" latinLnBrk="0" hangingPunct="1">
        <a:spcBef>
          <a:spcPts val="0"/>
        </a:spcBef>
        <a:spcAft>
          <a:spcPts val="544"/>
        </a:spcAft>
        <a:buFont typeface="Arial"/>
        <a:buNone/>
        <a:defRPr sz="1270" kern="1200">
          <a:solidFill>
            <a:schemeClr val="tx2"/>
          </a:solidFill>
          <a:latin typeface="+mn-lt"/>
          <a:ea typeface="+mn-ea"/>
          <a:cs typeface="+mn-cs"/>
        </a:defRPr>
      </a:lvl1pPr>
      <a:lvl2pPr marL="162669" indent="-162669" algn="l" defTabSz="472839" rtl="0" eaLnBrk="1" latinLnBrk="0" hangingPunct="1">
        <a:spcBef>
          <a:spcPts val="0"/>
        </a:spcBef>
        <a:spcAft>
          <a:spcPts val="544"/>
        </a:spcAft>
        <a:buClr>
          <a:schemeClr val="tx1"/>
        </a:buClr>
        <a:buFont typeface="Lucida Grande"/>
        <a:buChar char="●"/>
        <a:defRPr sz="1088" kern="1200">
          <a:solidFill>
            <a:schemeClr val="tx2"/>
          </a:solidFill>
          <a:latin typeface="+mn-lt"/>
          <a:ea typeface="+mn-ea"/>
          <a:cs typeface="+mn-cs"/>
        </a:defRPr>
      </a:lvl2pPr>
      <a:lvl3pPr marL="325337" indent="-161229" algn="l" defTabSz="472839" rtl="0" eaLnBrk="1" latinLnBrk="0" hangingPunct="1">
        <a:spcBef>
          <a:spcPts val="0"/>
        </a:spcBef>
        <a:spcAft>
          <a:spcPts val="544"/>
        </a:spcAft>
        <a:buFont typeface="Lucida Grande"/>
        <a:buChar char="—"/>
        <a:defRPr sz="907" kern="1200">
          <a:solidFill>
            <a:schemeClr val="tx2"/>
          </a:solidFill>
          <a:latin typeface="+mn-lt"/>
          <a:ea typeface="+mn-ea"/>
          <a:cs typeface="+mn-cs"/>
        </a:defRPr>
      </a:lvl3pPr>
      <a:lvl4pPr marL="1654935" indent="-236419" algn="l" defTabSz="472839" rtl="0" eaLnBrk="1" latinLnBrk="0" hangingPunct="1">
        <a:spcBef>
          <a:spcPct val="20000"/>
        </a:spcBef>
        <a:buFont typeface="Arial"/>
        <a:buChar char="–"/>
        <a:defRPr sz="2086" kern="1200">
          <a:solidFill>
            <a:schemeClr val="tx2"/>
          </a:solidFill>
          <a:latin typeface="+mn-lt"/>
          <a:ea typeface="+mn-ea"/>
          <a:cs typeface="+mn-cs"/>
        </a:defRPr>
      </a:lvl4pPr>
      <a:lvl5pPr marL="2127774" indent="-236419" algn="l" defTabSz="472839" rtl="0" eaLnBrk="1" latinLnBrk="0" hangingPunct="1">
        <a:spcBef>
          <a:spcPct val="20000"/>
        </a:spcBef>
        <a:buFont typeface="Arial"/>
        <a:buChar char="»"/>
        <a:defRPr sz="2086" kern="1200">
          <a:solidFill>
            <a:schemeClr val="tx2"/>
          </a:solidFill>
          <a:latin typeface="+mn-lt"/>
          <a:ea typeface="+mn-ea"/>
          <a:cs typeface="+mn-cs"/>
        </a:defRPr>
      </a:lvl5pPr>
      <a:lvl6pPr marL="2600613" indent="-236419" algn="l" defTabSz="472839" rtl="0" eaLnBrk="1" latinLnBrk="0" hangingPunct="1">
        <a:spcBef>
          <a:spcPct val="20000"/>
        </a:spcBef>
        <a:buFont typeface="Arial"/>
        <a:buChar char="•"/>
        <a:defRPr sz="2086" kern="1200">
          <a:solidFill>
            <a:schemeClr val="tx1"/>
          </a:solidFill>
          <a:latin typeface="+mn-lt"/>
          <a:ea typeface="+mn-ea"/>
          <a:cs typeface="+mn-cs"/>
        </a:defRPr>
      </a:lvl6pPr>
      <a:lvl7pPr marL="3073452" indent="-236419" algn="l" defTabSz="472839" rtl="0" eaLnBrk="1" latinLnBrk="0" hangingPunct="1">
        <a:spcBef>
          <a:spcPct val="20000"/>
        </a:spcBef>
        <a:buFont typeface="Arial"/>
        <a:buChar char="•"/>
        <a:defRPr sz="2086" kern="1200">
          <a:solidFill>
            <a:schemeClr val="tx1"/>
          </a:solidFill>
          <a:latin typeface="+mn-lt"/>
          <a:ea typeface="+mn-ea"/>
          <a:cs typeface="+mn-cs"/>
        </a:defRPr>
      </a:lvl7pPr>
      <a:lvl8pPr marL="3546291" indent="-236419" algn="l" defTabSz="472839" rtl="0" eaLnBrk="1" latinLnBrk="0" hangingPunct="1">
        <a:spcBef>
          <a:spcPct val="20000"/>
        </a:spcBef>
        <a:buFont typeface="Arial"/>
        <a:buChar char="•"/>
        <a:defRPr sz="2086" kern="1200">
          <a:solidFill>
            <a:schemeClr val="tx1"/>
          </a:solidFill>
          <a:latin typeface="+mn-lt"/>
          <a:ea typeface="+mn-ea"/>
          <a:cs typeface="+mn-cs"/>
        </a:defRPr>
      </a:lvl8pPr>
      <a:lvl9pPr marL="4019129" indent="-236419" algn="l" defTabSz="472839" rtl="0" eaLnBrk="1" latinLnBrk="0" hangingPunct="1">
        <a:spcBef>
          <a:spcPct val="20000"/>
        </a:spcBef>
        <a:buFont typeface="Arial"/>
        <a:buChar char="•"/>
        <a:defRPr sz="208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472839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72839" algn="l" defTabSz="472839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45677" algn="l" defTabSz="472839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18516" algn="l" defTabSz="472839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891354" algn="l" defTabSz="472839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364194" algn="l" defTabSz="472839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837033" algn="l" defTabSz="472839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09871" algn="l" defTabSz="472839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782710" algn="l" defTabSz="472839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12.jpeg"/><Relationship Id="rId4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10.png"/><Relationship Id="rId5" Type="http://schemas.openxmlformats.org/officeDocument/2006/relationships/image" Target="../media/image21.png"/><Relationship Id="rId4" Type="http://schemas.openxmlformats.org/officeDocument/2006/relationships/image" Target="../media/image19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795" y="3917380"/>
            <a:ext cx="9303076" cy="2344272"/>
          </a:xfrm>
        </p:spPr>
        <p:txBody>
          <a:bodyPr/>
          <a:lstStyle/>
          <a:p>
            <a:r>
              <a:rPr lang="ru" sz="2800" dirty="0"/>
              <a:t>Разработка модели идентификации целенаправленной физической активности человека при выполнении производственных работ</a:t>
            </a:r>
            <a:br>
              <a:rPr lang="ru-RU" sz="2800" b="1" dirty="0"/>
            </a:br>
            <a:br>
              <a:rPr lang="ru-RU" sz="2800" b="1" dirty="0"/>
            </a:br>
            <a:r>
              <a:rPr lang="ru-RU" sz="1800" b="1" dirty="0"/>
              <a:t>Автор</a:t>
            </a:r>
            <a:r>
              <a:rPr lang="en-US" sz="1800" b="1" dirty="0"/>
              <a:t>: </a:t>
            </a:r>
            <a:r>
              <a:rPr lang="ru-RU" sz="1800" b="1" dirty="0"/>
              <a:t>студент группы БИВТ-18-4 </a:t>
            </a:r>
            <a:br>
              <a:rPr lang="ru-RU" sz="1800" b="1" dirty="0"/>
            </a:br>
            <a:r>
              <a:rPr lang="ru-RU" sz="1800" b="1" dirty="0"/>
              <a:t>Кириллов П</a:t>
            </a:r>
            <a:r>
              <a:rPr lang="en-US" sz="1800" b="1" dirty="0"/>
              <a:t>.</a:t>
            </a:r>
            <a:r>
              <a:rPr lang="ru-RU" sz="1800" b="1" dirty="0"/>
              <a:t> С</a:t>
            </a:r>
            <a:r>
              <a:rPr lang="en-US" sz="1800" b="1" dirty="0"/>
              <a:t>.</a:t>
            </a:r>
            <a:br>
              <a:rPr lang="en-US" sz="1800" b="1" dirty="0"/>
            </a:br>
            <a:r>
              <a:rPr lang="ru-RU" sz="1800" b="1" dirty="0"/>
              <a:t>Руководитель</a:t>
            </a:r>
            <a:r>
              <a:rPr lang="en-US" sz="1800" b="1" dirty="0"/>
              <a:t>: </a:t>
            </a:r>
            <a:r>
              <a:rPr lang="ru-RU" sz="1800" b="1" dirty="0"/>
              <a:t>старший преподаватель</a:t>
            </a:r>
            <a:br>
              <a:rPr lang="ru-RU" sz="1800" b="1" dirty="0"/>
            </a:br>
            <a:r>
              <a:rPr lang="ru-RU" sz="1800" b="1" dirty="0"/>
              <a:t>Дерябин С</a:t>
            </a:r>
            <a:r>
              <a:rPr lang="en-US" sz="1800" b="1" dirty="0"/>
              <a:t>.</a:t>
            </a:r>
            <a:r>
              <a:rPr lang="ru-RU" sz="1800" b="1" dirty="0"/>
              <a:t>А</a:t>
            </a:r>
            <a:r>
              <a:rPr lang="en-US" sz="1800" b="1" dirty="0"/>
              <a:t>.</a:t>
            </a:r>
            <a:endParaRPr lang="ru-RU" sz="2800" dirty="0"/>
          </a:p>
        </p:txBody>
      </p:sp>
      <p:pic>
        <p:nvPicPr>
          <p:cNvPr id="45" name="Рисунок 44" descr="Изображение выглядит как цепь&#10;&#10;Автоматически созданное описание">
            <a:extLst>
              <a:ext uri="{FF2B5EF4-FFF2-40B4-BE49-F238E27FC236}">
                <a16:creationId xmlns:a16="http://schemas.microsoft.com/office/drawing/2014/main" id="{B2C511A4-619A-412B-ADA2-3921F55C57E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32" b="23232"/>
          <a:stretch>
            <a:fillRect/>
          </a:stretch>
        </p:blipFill>
        <p:spPr>
          <a:xfrm>
            <a:off x="0" y="0"/>
            <a:ext cx="12192000" cy="36546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26618D-9CFA-2F8E-305D-BF3D6630DCE1}"/>
              </a:ext>
            </a:extLst>
          </p:cNvPr>
          <p:cNvSpPr txBox="1"/>
          <p:nvPr/>
        </p:nvSpPr>
        <p:spPr>
          <a:xfrm>
            <a:off x="-248479" y="127490"/>
            <a:ext cx="7056783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МИНИСТЕРСТВО НАУКИ И ВЫСШЕГО ОБРАЗОВАНИЯ РОССИЙСКОЙ ФЕДЕРАЦИИ</a:t>
            </a:r>
          </a:p>
          <a:p>
            <a:pPr algn="ctr"/>
            <a:r>
              <a:rPr lang="ru-RU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algn="ctr"/>
            <a:r>
              <a:rPr lang="ru-RU" sz="1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ФЕДЕРАЛЬНОЕ ГОСУДАРСТВЕННОЕ АВТОНОМНОЕ ОБРАЗОВАТЕЛЬНОЕ УЧРЕЖДЕНИЕ ВЫСШЕГО ОБРАЗОВАНИЯ</a:t>
            </a:r>
            <a:endParaRPr lang="ru-RU" sz="1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«НАЦИОНАЛЬНЫЙ ИССЛЕДОВАТЕЛЬСКИЙ ТЕХНОЛОГИЧЕСКИЙ УНИВЕРСИТЕТ «МИСиС»</a:t>
            </a:r>
            <a:endParaRPr lang="ru-RU" sz="1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30103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972" y="5684115"/>
            <a:ext cx="2083238" cy="1167719"/>
          </a:xfrm>
          <a:prstGeom prst="rect">
            <a:avLst/>
          </a:prstGeom>
        </p:spPr>
      </p:pic>
      <p:sp>
        <p:nvSpPr>
          <p:cNvPr id="24" name="Линия">
            <a:extLst>
              <a:ext uri="{FF2B5EF4-FFF2-40B4-BE49-F238E27FC236}">
                <a16:creationId xmlns:a16="http://schemas.microsoft.com/office/drawing/2014/main" id="{D4A4CE90-EB18-514B-A3DB-3B0BE5191852}"/>
              </a:ext>
            </a:extLst>
          </p:cNvPr>
          <p:cNvSpPr/>
          <p:nvPr/>
        </p:nvSpPr>
        <p:spPr>
          <a:xfrm>
            <a:off x="0" y="724195"/>
            <a:ext cx="1197586" cy="0"/>
          </a:xfrm>
          <a:prstGeom prst="line">
            <a:avLst/>
          </a:prstGeom>
          <a:ln w="12700">
            <a:solidFill>
              <a:srgbClr val="009FDF"/>
            </a:solidFill>
          </a:ln>
        </p:spPr>
        <p:txBody>
          <a:bodyPr lIns="0" tIns="0" rIns="0" bIns="0"/>
          <a:lstStyle/>
          <a:p>
            <a:pPr marL="0" marR="0" lvl="0" indent="0" algn="l" defTabSz="3085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088" b="0" i="0" u="none" strike="noStrike" kern="1200" cap="none" spc="0" normalizeH="0" baseline="0" noProof="0">
              <a:ln>
                <a:noFill/>
              </a:ln>
              <a:solidFill>
                <a:srgbClr val="009FDF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5" name="Структура НИТУ «МИСиС»">
            <a:extLst>
              <a:ext uri="{FF2B5EF4-FFF2-40B4-BE49-F238E27FC236}">
                <a16:creationId xmlns:a16="http://schemas.microsoft.com/office/drawing/2014/main" id="{02397D82-1FDC-E74A-B7FB-BC1D0DF2E7AA}"/>
              </a:ext>
            </a:extLst>
          </p:cNvPr>
          <p:cNvSpPr txBox="1"/>
          <p:nvPr/>
        </p:nvSpPr>
        <p:spPr>
          <a:xfrm>
            <a:off x="1333686" y="557031"/>
            <a:ext cx="10474221" cy="348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 indent="8572" defTabSz="472839">
              <a:defRPr sz="3000" cap="all">
                <a:solidFill>
                  <a:srgbClr val="009FDF"/>
                </a:solidFill>
                <a:latin typeface="Webnar DemiBold"/>
                <a:ea typeface="Webnar DemiBold"/>
                <a:cs typeface="Webnar DemiBold"/>
                <a:sym typeface="Webnar DemiBold"/>
              </a:defRPr>
            </a:pPr>
            <a:r>
              <a:rPr lang="ru-RU" sz="2267" cap="all" dirty="0">
                <a:solidFill>
                  <a:srgbClr val="009FDF"/>
                </a:solidFill>
                <a:latin typeface="Arial"/>
                <a:sym typeface="Webnar DemiBold"/>
              </a:rPr>
              <a:t>Результаты</a:t>
            </a:r>
            <a:endParaRPr kumimoji="0" lang="ru-RU" sz="2267" b="0" i="0" u="none" strike="noStrike" kern="1200" cap="all" spc="0" normalizeH="0" baseline="0" noProof="0" dirty="0">
              <a:ln>
                <a:noFill/>
              </a:ln>
              <a:solidFill>
                <a:srgbClr val="009FDF"/>
              </a:solidFill>
              <a:effectLst/>
              <a:uLnTx/>
              <a:uFillTx/>
              <a:latin typeface="Arial"/>
              <a:sym typeface="Webnar DemiBold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F1257E0-6E21-2346-B67D-0A08FD806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728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70704B-CE94-48CC-AF30-84932A1262A7}" type="slidenum">
              <a:rPr kumimoji="0" lang="en-GB" sz="1814" b="1" i="0" u="none" strike="noStrike" kern="1200" cap="none" spc="0" normalizeH="0" baseline="0" noProof="0">
                <a:ln>
                  <a:noFill/>
                </a:ln>
                <a:solidFill>
                  <a:srgbClr val="4C4C4C"/>
                </a:solidFill>
                <a:effectLst/>
                <a:uLnTx/>
                <a:uFillTx/>
                <a:latin typeface="Webnar" pitchFamily="2" charset="0"/>
                <a:ea typeface="+mn-ea"/>
                <a:cs typeface="+mn-cs"/>
              </a:rPr>
              <a:pPr marL="0" marR="0" lvl="0" indent="0" algn="r" defTabSz="4728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814" b="1" i="0" u="none" strike="noStrike" kern="1200" cap="none" spc="0" normalizeH="0" baseline="0" noProof="0" dirty="0">
              <a:ln>
                <a:noFill/>
              </a:ln>
              <a:solidFill>
                <a:srgbClr val="4C4C4C"/>
              </a:solidFill>
              <a:effectLst/>
              <a:uLnTx/>
              <a:uFillTx/>
              <a:latin typeface="Webnar" pitchFamily="2" charset="0"/>
              <a:ea typeface="+mn-ea"/>
              <a:cs typeface="+mn-cs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3785FEE-07F2-4765-B80C-D92A26EC9F5D}"/>
              </a:ext>
            </a:extLst>
          </p:cNvPr>
          <p:cNvSpPr/>
          <p:nvPr/>
        </p:nvSpPr>
        <p:spPr>
          <a:xfrm>
            <a:off x="500679" y="1193806"/>
            <a:ext cx="6690457" cy="49500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defTabSz="472839">
              <a:spcAft>
                <a:spcPts val="544"/>
              </a:spcAft>
              <a:buFont typeface="Arial"/>
              <a:buNone/>
            </a:pPr>
            <a:endParaRPr lang="ru-RU" sz="1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2669" lvl="1" indent="-162669" algn="just" defTabSz="472839">
              <a:spcAft>
                <a:spcPts val="544"/>
              </a:spcAft>
              <a:buClr>
                <a:schemeClr val="tx1"/>
              </a:buClr>
              <a:buFont typeface="Lucida Grande"/>
              <a:buChar char="●"/>
            </a:pPr>
            <a:endParaRPr lang="ru-RU" sz="1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Google Shape;153;p22">
            <a:extLst>
              <a:ext uri="{FF2B5EF4-FFF2-40B4-BE49-F238E27FC236}">
                <a16:creationId xmlns:a16="http://schemas.microsoft.com/office/drawing/2014/main" id="{3B8B9BAF-FEA5-DBD3-C5C4-E24A0953AA2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1797" y="1772810"/>
            <a:ext cx="2768059" cy="35476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832F33-0C34-BB15-AF01-147383BDB576}"/>
              </a:ext>
            </a:extLst>
          </p:cNvPr>
          <p:cNvSpPr txBox="1"/>
          <p:nvPr/>
        </p:nvSpPr>
        <p:spPr>
          <a:xfrm>
            <a:off x="949161" y="1104038"/>
            <a:ext cx="4855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2"/>
                </a:solidFill>
              </a:rPr>
              <a:t>Качество работы программного решения на метриках классификации</a:t>
            </a:r>
            <a:r>
              <a:rPr lang="en-US" sz="1600" dirty="0">
                <a:solidFill>
                  <a:schemeClr val="tx2"/>
                </a:solidFill>
              </a:rPr>
              <a:t>:</a:t>
            </a:r>
            <a:endParaRPr lang="ru-RU" sz="1600" dirty="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AC0A6A-D2F3-C43E-CB90-760F6A8C5EA6}"/>
              </a:ext>
            </a:extLst>
          </p:cNvPr>
          <p:cNvSpPr txBox="1"/>
          <p:nvPr/>
        </p:nvSpPr>
        <p:spPr>
          <a:xfrm>
            <a:off x="6570796" y="1025810"/>
            <a:ext cx="5525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2"/>
                </a:solidFill>
              </a:rPr>
              <a:t>Пример сводки о рабочей активности по результатам работы программного решения</a:t>
            </a:r>
            <a:r>
              <a:rPr lang="en-US" sz="1600" dirty="0">
                <a:solidFill>
                  <a:schemeClr val="tx2"/>
                </a:solidFill>
              </a:rPr>
              <a:t>:</a:t>
            </a:r>
            <a:endParaRPr lang="ru-RU" sz="1600" dirty="0">
              <a:solidFill>
                <a:schemeClr val="tx2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F6F613-FE2D-66EB-6F01-39747982A0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626" y="1688813"/>
            <a:ext cx="3184099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6073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795" y="3917380"/>
            <a:ext cx="9303076" cy="2344272"/>
          </a:xfrm>
        </p:spPr>
        <p:txBody>
          <a:bodyPr/>
          <a:lstStyle/>
          <a:p>
            <a:r>
              <a:rPr lang="ru" sz="2800" dirty="0"/>
              <a:t>Спасибо за внимание</a:t>
            </a:r>
            <a:br>
              <a:rPr lang="ru-RU" sz="2800" b="1" dirty="0"/>
            </a:br>
            <a:endParaRPr lang="ru-RU" sz="2800" dirty="0"/>
          </a:p>
        </p:txBody>
      </p:sp>
      <p:pic>
        <p:nvPicPr>
          <p:cNvPr id="45" name="Рисунок 44" descr="Изображение выглядит как цепь&#10;&#10;Автоматически созданное описание">
            <a:extLst>
              <a:ext uri="{FF2B5EF4-FFF2-40B4-BE49-F238E27FC236}">
                <a16:creationId xmlns:a16="http://schemas.microsoft.com/office/drawing/2014/main" id="{B2C511A4-619A-412B-ADA2-3921F55C57E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32" b="23232"/>
          <a:stretch>
            <a:fillRect/>
          </a:stretch>
        </p:blipFill>
        <p:spPr>
          <a:xfrm>
            <a:off x="0" y="0"/>
            <a:ext cx="12192000" cy="3654638"/>
          </a:xfrm>
        </p:spPr>
      </p:pic>
    </p:spTree>
    <p:extLst>
      <p:ext uri="{BB962C8B-B14F-4D97-AF65-F5344CB8AC3E}">
        <p14:creationId xmlns:p14="http://schemas.microsoft.com/office/powerpoint/2010/main" val="85026851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972" y="5684115"/>
            <a:ext cx="2083238" cy="1167719"/>
          </a:xfrm>
          <a:prstGeom prst="rect">
            <a:avLst/>
          </a:prstGeom>
        </p:spPr>
      </p:pic>
      <p:sp>
        <p:nvSpPr>
          <p:cNvPr id="24" name="Линия">
            <a:extLst>
              <a:ext uri="{FF2B5EF4-FFF2-40B4-BE49-F238E27FC236}">
                <a16:creationId xmlns:a16="http://schemas.microsoft.com/office/drawing/2014/main" id="{D4A4CE90-EB18-514B-A3DB-3B0BE5191852}"/>
              </a:ext>
            </a:extLst>
          </p:cNvPr>
          <p:cNvSpPr/>
          <p:nvPr/>
        </p:nvSpPr>
        <p:spPr>
          <a:xfrm>
            <a:off x="0" y="724195"/>
            <a:ext cx="1197586" cy="0"/>
          </a:xfrm>
          <a:prstGeom prst="line">
            <a:avLst/>
          </a:prstGeom>
          <a:ln w="12700">
            <a:solidFill>
              <a:srgbClr val="009FDF"/>
            </a:solidFill>
          </a:ln>
        </p:spPr>
        <p:txBody>
          <a:bodyPr lIns="0" tIns="0" rIns="0" bIns="0"/>
          <a:lstStyle/>
          <a:p>
            <a:pPr marL="0" marR="0" lvl="0" indent="0" algn="l" defTabSz="3085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088" b="0" i="0" u="none" strike="noStrike" kern="1200" cap="none" spc="0" normalizeH="0" baseline="0" noProof="0">
              <a:ln>
                <a:noFill/>
              </a:ln>
              <a:solidFill>
                <a:srgbClr val="009FDF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5" name="Структура НИТУ «МИСиС»">
            <a:extLst>
              <a:ext uri="{FF2B5EF4-FFF2-40B4-BE49-F238E27FC236}">
                <a16:creationId xmlns:a16="http://schemas.microsoft.com/office/drawing/2014/main" id="{02397D82-1FDC-E74A-B7FB-BC1D0DF2E7AA}"/>
              </a:ext>
            </a:extLst>
          </p:cNvPr>
          <p:cNvSpPr txBox="1"/>
          <p:nvPr/>
        </p:nvSpPr>
        <p:spPr>
          <a:xfrm>
            <a:off x="1333686" y="557031"/>
            <a:ext cx="3518971" cy="348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 indent="8572" defTabSz="472839">
              <a:defRPr sz="3000" cap="all">
                <a:solidFill>
                  <a:srgbClr val="009FDF"/>
                </a:solidFill>
                <a:latin typeface="Webnar DemiBold"/>
                <a:ea typeface="Webnar DemiBold"/>
                <a:cs typeface="Webnar DemiBold"/>
                <a:sym typeface="Webnar DemiBold"/>
              </a:defRPr>
            </a:pPr>
            <a:r>
              <a:rPr lang="ru-RU" sz="2267" cap="all" dirty="0">
                <a:solidFill>
                  <a:srgbClr val="009FDF"/>
                </a:solidFill>
                <a:latin typeface="Arial"/>
                <a:sym typeface="Webnar DemiBold"/>
              </a:rPr>
              <a:t>Концепция проекта</a:t>
            </a:r>
            <a:endParaRPr kumimoji="0" lang="ru-RU" sz="2267" b="0" i="0" u="none" strike="noStrike" kern="1200" cap="all" spc="0" normalizeH="0" baseline="0" noProof="0" dirty="0">
              <a:ln>
                <a:noFill/>
              </a:ln>
              <a:solidFill>
                <a:srgbClr val="009FDF"/>
              </a:solidFill>
              <a:effectLst/>
              <a:uLnTx/>
              <a:uFillTx/>
              <a:latin typeface="Arial"/>
              <a:sym typeface="Webnar DemiBold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F1257E0-6E21-2346-B67D-0A08FD806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728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70704B-CE94-48CC-AF30-84932A1262A7}" type="slidenum">
              <a:rPr kumimoji="0" lang="en-GB" sz="1814" b="1" i="0" u="none" strike="noStrike" kern="1200" cap="none" spc="0" normalizeH="0" baseline="0" noProof="0">
                <a:ln>
                  <a:noFill/>
                </a:ln>
                <a:solidFill>
                  <a:srgbClr val="4C4C4C"/>
                </a:solidFill>
                <a:effectLst/>
                <a:uLnTx/>
                <a:uFillTx/>
                <a:latin typeface="Webnar" pitchFamily="2" charset="0"/>
                <a:ea typeface="+mn-ea"/>
                <a:cs typeface="+mn-cs"/>
              </a:rPr>
              <a:pPr marL="0" marR="0" lvl="0" indent="0" algn="r" defTabSz="4728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814" b="1" i="0" u="none" strike="noStrike" kern="1200" cap="none" spc="0" normalizeH="0" baseline="0" noProof="0" dirty="0">
              <a:ln>
                <a:noFill/>
              </a:ln>
              <a:solidFill>
                <a:srgbClr val="4C4C4C"/>
              </a:solidFill>
              <a:effectLst/>
              <a:uLnTx/>
              <a:uFillTx/>
              <a:latin typeface="Webnar" pitchFamily="2" charset="0"/>
              <a:ea typeface="+mn-ea"/>
              <a:cs typeface="+mn-cs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3785FEE-07F2-4765-B80C-D92A26EC9F5D}"/>
              </a:ext>
            </a:extLst>
          </p:cNvPr>
          <p:cNvSpPr/>
          <p:nvPr/>
        </p:nvSpPr>
        <p:spPr>
          <a:xfrm>
            <a:off x="485790" y="978431"/>
            <a:ext cx="6690457" cy="466794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defTabSz="472839">
              <a:spcAft>
                <a:spcPts val="544"/>
              </a:spcAft>
              <a:buFont typeface="Arial"/>
              <a:buNone/>
            </a:pPr>
            <a:r>
              <a:rPr lang="ru-RU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Цель:</a:t>
            </a:r>
          </a:p>
          <a:p>
            <a:pPr marL="162669" lvl="1" indent="-162669" algn="just" defTabSz="472839">
              <a:spcAft>
                <a:spcPts val="544"/>
              </a:spcAft>
              <a:buClr>
                <a:schemeClr val="tx1"/>
              </a:buClr>
              <a:buFont typeface="Lucida Grande"/>
              <a:buChar char="●"/>
            </a:pPr>
            <a:r>
              <a:rPr lang="ru-RU" sz="14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Повышение эффективности процессов мониторинга и управления целенаправленной физической активностью людей в части сокращения времени на получение репрезентативной информации, описывающей такую физическую активность.</a:t>
            </a:r>
            <a:endParaRPr lang="ru-RU" sz="1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472839">
              <a:spcAft>
                <a:spcPts val="544"/>
              </a:spcAft>
              <a:buFont typeface="Arial"/>
              <a:buNone/>
            </a:pPr>
            <a:r>
              <a:rPr lang="ru-RU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Проблематика и актуальность:</a:t>
            </a:r>
          </a:p>
          <a:p>
            <a:pPr marL="162669" lvl="1" indent="-162669" algn="just" defTabSz="472839">
              <a:spcAft>
                <a:spcPts val="544"/>
              </a:spcAft>
              <a:buClr>
                <a:schemeClr val="tx1"/>
              </a:buClr>
              <a:buFont typeface="Lucida Grande"/>
              <a:buChar char="●"/>
            </a:pPr>
            <a:r>
              <a:rPr lang="ru-RU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Необходимость в повышении эффективности процессов мониторинга и управления целенаправленной физической активностью людей обусловлена непрерывным трендом в увеличении объемов и масштабов экономико-хозяйственной и экономико-технологической деятельности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города Москвы, требующих непрерывного контроля за качеством и сроками реализации задач.</a:t>
            </a:r>
          </a:p>
          <a:p>
            <a:pPr defTabSz="472839">
              <a:spcAft>
                <a:spcPts val="544"/>
              </a:spcAft>
              <a:buFont typeface="Arial"/>
              <a:buNone/>
            </a:pPr>
            <a:r>
              <a:rPr lang="ru-RU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Предлагаемое решение:</a:t>
            </a:r>
          </a:p>
          <a:p>
            <a:pPr marL="162669" lvl="1" indent="-162669" algn="just" defTabSz="472839">
              <a:spcAft>
                <a:spcPts val="544"/>
              </a:spcAft>
              <a:buClr>
                <a:schemeClr val="tx1"/>
              </a:buClr>
              <a:buFont typeface="Lucida Grande"/>
              <a:buChar char="●"/>
            </a:pPr>
            <a:r>
              <a:rPr lang="ru-RU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Построение структурно-функциональных схем решения задачи с учетом использования персональных носимых устройств (устройств мониторинга)</a:t>
            </a:r>
          </a:p>
          <a:p>
            <a:pPr marL="162669" lvl="1" indent="-162669" algn="just" defTabSz="472839">
              <a:spcAft>
                <a:spcPts val="544"/>
              </a:spcAft>
              <a:buClr>
                <a:schemeClr val="tx1"/>
              </a:buClr>
              <a:buFont typeface="Lucida Grande"/>
              <a:buChar char="●"/>
            </a:pPr>
            <a:r>
              <a:rPr lang="ru-RU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унифицированной классификационной схемы для мониторинга разнотипных рабочих специальностей</a:t>
            </a:r>
          </a:p>
          <a:p>
            <a:pPr marL="162669" lvl="1" indent="-162669" algn="just" defTabSz="472839">
              <a:spcAft>
                <a:spcPts val="544"/>
              </a:spcAft>
              <a:buClr>
                <a:schemeClr val="tx1"/>
              </a:buClr>
              <a:buFont typeface="Lucida Grande"/>
              <a:buChar char="●"/>
            </a:pPr>
            <a:r>
              <a:rPr lang="ru-RU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Выбор и обоснование математической модели решения задачи</a:t>
            </a:r>
          </a:p>
          <a:p>
            <a:pPr marL="162669" lvl="1" indent="-162669" algn="just" defTabSz="472839">
              <a:spcAft>
                <a:spcPts val="544"/>
              </a:spcAft>
              <a:buClr>
                <a:schemeClr val="tx1"/>
              </a:buClr>
              <a:buFont typeface="Lucida Grande"/>
              <a:buChar char="●"/>
            </a:pPr>
            <a:r>
              <a:rPr lang="ru-RU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Программно-алгоритмическая реализация модели идентификации целенаправленной физической активности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AA4C105-C8D8-B183-D56B-16889F77C8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345" y="227628"/>
            <a:ext cx="4639556" cy="2745144"/>
          </a:xfrm>
          <a:prstGeom prst="rect">
            <a:avLst/>
          </a:prstGeom>
        </p:spPr>
      </p:pic>
      <p:pic>
        <p:nvPicPr>
          <p:cNvPr id="7170" name="Picture 2" descr="Департамент информационных технологий города Москвы - Постановка и  автоматизация процессов разработки ПО">
            <a:extLst>
              <a:ext uri="{FF2B5EF4-FFF2-40B4-BE49-F238E27FC236}">
                <a16:creationId xmlns:a16="http://schemas.microsoft.com/office/drawing/2014/main" id="{35588346-28BA-E2A6-A9D6-9FC66D0E2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820" y="3361244"/>
            <a:ext cx="2750304" cy="206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929620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972" y="5684115"/>
            <a:ext cx="2083238" cy="1167719"/>
          </a:xfrm>
          <a:prstGeom prst="rect">
            <a:avLst/>
          </a:prstGeom>
        </p:spPr>
      </p:pic>
      <p:sp>
        <p:nvSpPr>
          <p:cNvPr id="24" name="Линия">
            <a:extLst>
              <a:ext uri="{FF2B5EF4-FFF2-40B4-BE49-F238E27FC236}">
                <a16:creationId xmlns:a16="http://schemas.microsoft.com/office/drawing/2014/main" id="{D4A4CE90-EB18-514B-A3DB-3B0BE5191852}"/>
              </a:ext>
            </a:extLst>
          </p:cNvPr>
          <p:cNvSpPr/>
          <p:nvPr/>
        </p:nvSpPr>
        <p:spPr>
          <a:xfrm>
            <a:off x="0" y="724195"/>
            <a:ext cx="1197586" cy="0"/>
          </a:xfrm>
          <a:prstGeom prst="line">
            <a:avLst/>
          </a:prstGeom>
          <a:ln w="12700">
            <a:solidFill>
              <a:srgbClr val="009FDF"/>
            </a:solidFill>
          </a:ln>
        </p:spPr>
        <p:txBody>
          <a:bodyPr lIns="0" tIns="0" rIns="0" bIns="0"/>
          <a:lstStyle/>
          <a:p>
            <a:pPr marL="0" marR="0" lvl="0" indent="0" algn="l" defTabSz="3085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088" b="0" i="0" u="none" strike="noStrike" kern="1200" cap="none" spc="0" normalizeH="0" baseline="0" noProof="0">
              <a:ln>
                <a:noFill/>
              </a:ln>
              <a:solidFill>
                <a:srgbClr val="009FDF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5" name="Структура НИТУ «МИСиС»">
            <a:extLst>
              <a:ext uri="{FF2B5EF4-FFF2-40B4-BE49-F238E27FC236}">
                <a16:creationId xmlns:a16="http://schemas.microsoft.com/office/drawing/2014/main" id="{02397D82-1FDC-E74A-B7FB-BC1D0DF2E7AA}"/>
              </a:ext>
            </a:extLst>
          </p:cNvPr>
          <p:cNvSpPr txBox="1"/>
          <p:nvPr/>
        </p:nvSpPr>
        <p:spPr>
          <a:xfrm>
            <a:off x="1333686" y="557031"/>
            <a:ext cx="10474221" cy="697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indent="8572" defTabSz="472839">
              <a:defRPr sz="3000" cap="all">
                <a:solidFill>
                  <a:srgbClr val="009FDF"/>
                </a:solidFill>
                <a:latin typeface="Webnar DemiBold"/>
                <a:ea typeface="Webnar DemiBold"/>
                <a:cs typeface="Webnar DemiBold"/>
                <a:sym typeface="Webnar DemiBold"/>
              </a:defRPr>
            </a:pPr>
            <a:r>
              <a:rPr lang="ru-RU" sz="2267" cap="all" dirty="0">
                <a:solidFill>
                  <a:srgbClr val="009FDF"/>
                </a:solidFill>
                <a:latin typeface="Arial"/>
                <a:sym typeface="Webnar DemiBold"/>
              </a:rPr>
              <a:t>Процессы управления целенаправленной физической активностью</a:t>
            </a:r>
            <a:endParaRPr kumimoji="0" lang="ru-RU" sz="2267" b="0" i="0" u="none" strike="noStrike" kern="1200" cap="all" spc="0" normalizeH="0" baseline="0" noProof="0" dirty="0">
              <a:ln>
                <a:noFill/>
              </a:ln>
              <a:solidFill>
                <a:srgbClr val="009FDF"/>
              </a:solidFill>
              <a:effectLst/>
              <a:uLnTx/>
              <a:uFillTx/>
              <a:latin typeface="Arial"/>
              <a:sym typeface="Webnar DemiBold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F1257E0-6E21-2346-B67D-0A08FD806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728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70704B-CE94-48CC-AF30-84932A1262A7}" type="slidenum">
              <a:rPr kumimoji="0" lang="en-GB" sz="1814" b="1" i="0" u="none" strike="noStrike" kern="1200" cap="none" spc="0" normalizeH="0" baseline="0" noProof="0">
                <a:ln>
                  <a:noFill/>
                </a:ln>
                <a:solidFill>
                  <a:srgbClr val="4C4C4C"/>
                </a:solidFill>
                <a:effectLst/>
                <a:uLnTx/>
                <a:uFillTx/>
                <a:latin typeface="Webnar" pitchFamily="2" charset="0"/>
                <a:ea typeface="+mn-ea"/>
                <a:cs typeface="+mn-cs"/>
              </a:rPr>
              <a:pPr marL="0" marR="0" lvl="0" indent="0" algn="r" defTabSz="4728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814" b="1" i="0" u="none" strike="noStrike" kern="1200" cap="none" spc="0" normalizeH="0" baseline="0" noProof="0" dirty="0">
              <a:ln>
                <a:noFill/>
              </a:ln>
              <a:solidFill>
                <a:srgbClr val="4C4C4C"/>
              </a:solidFill>
              <a:effectLst/>
              <a:uLnTx/>
              <a:uFillTx/>
              <a:latin typeface="Webnar" pitchFamily="2" charset="0"/>
              <a:ea typeface="+mn-ea"/>
              <a:cs typeface="+mn-cs"/>
            </a:endParaRPr>
          </a:p>
        </p:txBody>
      </p:sp>
      <p:pic>
        <p:nvPicPr>
          <p:cNvPr id="6" name="Google Shape;93;p14">
            <a:extLst>
              <a:ext uri="{FF2B5EF4-FFF2-40B4-BE49-F238E27FC236}">
                <a16:creationId xmlns:a16="http://schemas.microsoft.com/office/drawing/2014/main" id="{80F84677-9F09-F810-8230-E2629E4CFC3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7465" y="1464586"/>
            <a:ext cx="7237070" cy="49065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62373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972" y="5684115"/>
            <a:ext cx="2083238" cy="1167719"/>
          </a:xfrm>
          <a:prstGeom prst="rect">
            <a:avLst/>
          </a:prstGeom>
        </p:spPr>
      </p:pic>
      <p:sp>
        <p:nvSpPr>
          <p:cNvPr id="24" name="Линия">
            <a:extLst>
              <a:ext uri="{FF2B5EF4-FFF2-40B4-BE49-F238E27FC236}">
                <a16:creationId xmlns:a16="http://schemas.microsoft.com/office/drawing/2014/main" id="{D4A4CE90-EB18-514B-A3DB-3B0BE5191852}"/>
              </a:ext>
            </a:extLst>
          </p:cNvPr>
          <p:cNvSpPr/>
          <p:nvPr/>
        </p:nvSpPr>
        <p:spPr>
          <a:xfrm>
            <a:off x="0" y="724195"/>
            <a:ext cx="1197586" cy="0"/>
          </a:xfrm>
          <a:prstGeom prst="line">
            <a:avLst/>
          </a:prstGeom>
          <a:ln w="12700">
            <a:solidFill>
              <a:srgbClr val="009FDF"/>
            </a:solidFill>
          </a:ln>
        </p:spPr>
        <p:txBody>
          <a:bodyPr lIns="0" tIns="0" rIns="0" bIns="0"/>
          <a:lstStyle/>
          <a:p>
            <a:pPr marL="0" marR="0" lvl="0" indent="0" algn="l" defTabSz="3085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088" b="0" i="0" u="none" strike="noStrike" kern="1200" cap="none" spc="0" normalizeH="0" baseline="0" noProof="0">
              <a:ln>
                <a:noFill/>
              </a:ln>
              <a:solidFill>
                <a:srgbClr val="009FDF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5" name="Структура НИТУ «МИСиС»">
            <a:extLst>
              <a:ext uri="{FF2B5EF4-FFF2-40B4-BE49-F238E27FC236}">
                <a16:creationId xmlns:a16="http://schemas.microsoft.com/office/drawing/2014/main" id="{02397D82-1FDC-E74A-B7FB-BC1D0DF2E7AA}"/>
              </a:ext>
            </a:extLst>
          </p:cNvPr>
          <p:cNvSpPr txBox="1"/>
          <p:nvPr/>
        </p:nvSpPr>
        <p:spPr>
          <a:xfrm>
            <a:off x="1333686" y="557031"/>
            <a:ext cx="10474221" cy="348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 indent="8572" defTabSz="472839">
              <a:defRPr sz="3000" cap="all">
                <a:solidFill>
                  <a:srgbClr val="009FDF"/>
                </a:solidFill>
                <a:latin typeface="Webnar DemiBold"/>
                <a:ea typeface="Webnar DemiBold"/>
                <a:cs typeface="Webnar DemiBold"/>
                <a:sym typeface="Webnar DemiBold"/>
              </a:defRPr>
            </a:pPr>
            <a:r>
              <a:rPr lang="ru-RU" sz="2267" cap="all" dirty="0">
                <a:solidFill>
                  <a:srgbClr val="009FDF"/>
                </a:solidFill>
                <a:latin typeface="Arial"/>
                <a:sym typeface="Webnar DemiBold"/>
              </a:rPr>
              <a:t>Структурно-функциональная модель решения задачи</a:t>
            </a:r>
            <a:endParaRPr kumimoji="0" lang="ru-RU" sz="2267" b="0" i="0" u="none" strike="noStrike" kern="1200" cap="all" spc="0" normalizeH="0" baseline="0" noProof="0" dirty="0">
              <a:ln>
                <a:noFill/>
              </a:ln>
              <a:solidFill>
                <a:srgbClr val="009FDF"/>
              </a:solidFill>
              <a:effectLst/>
              <a:uLnTx/>
              <a:uFillTx/>
              <a:latin typeface="Arial"/>
              <a:sym typeface="Webnar DemiBold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F1257E0-6E21-2346-B67D-0A08FD806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728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70704B-CE94-48CC-AF30-84932A1262A7}" type="slidenum">
              <a:rPr kumimoji="0" lang="en-GB" sz="1814" b="1" i="0" u="none" strike="noStrike" kern="1200" cap="none" spc="0" normalizeH="0" baseline="0" noProof="0">
                <a:ln>
                  <a:noFill/>
                </a:ln>
                <a:solidFill>
                  <a:srgbClr val="4C4C4C"/>
                </a:solidFill>
                <a:effectLst/>
                <a:uLnTx/>
                <a:uFillTx/>
                <a:latin typeface="Webnar" pitchFamily="2" charset="0"/>
                <a:ea typeface="+mn-ea"/>
                <a:cs typeface="+mn-cs"/>
              </a:rPr>
              <a:pPr marL="0" marR="0" lvl="0" indent="0" algn="r" defTabSz="4728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814" b="1" i="0" u="none" strike="noStrike" kern="1200" cap="none" spc="0" normalizeH="0" baseline="0" noProof="0" dirty="0">
              <a:ln>
                <a:noFill/>
              </a:ln>
              <a:solidFill>
                <a:srgbClr val="4C4C4C"/>
              </a:solidFill>
              <a:effectLst/>
              <a:uLnTx/>
              <a:uFillTx/>
              <a:latin typeface="Webnar" pitchFamily="2" charset="0"/>
              <a:ea typeface="+mn-ea"/>
              <a:cs typeface="+mn-cs"/>
            </a:endParaRPr>
          </a:p>
        </p:txBody>
      </p:sp>
      <p:pic>
        <p:nvPicPr>
          <p:cNvPr id="10" name="Google Shape;108;p16">
            <a:extLst>
              <a:ext uri="{FF2B5EF4-FFF2-40B4-BE49-F238E27FC236}">
                <a16:creationId xmlns:a16="http://schemas.microsoft.com/office/drawing/2014/main" id="{CA9B3202-358B-FAFD-16F6-F99585055C6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6444" y="1333324"/>
            <a:ext cx="4156991" cy="4191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0" name="Picture 2" descr="Смарт-часы Zeblaze Thor 5, двойная система, деловой браслет с двумя чипами,  Смарт-часы для телефонов Android и Ios (синий) | Электроника | АлиЭкспресс">
            <a:extLst>
              <a:ext uri="{FF2B5EF4-FFF2-40B4-BE49-F238E27FC236}">
                <a16:creationId xmlns:a16="http://schemas.microsoft.com/office/drawing/2014/main" id="{3FFB63B6-15A2-274A-F4C0-5394AF4DE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67" y="1168594"/>
            <a:ext cx="2083238" cy="208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oogle Shape;101;p15">
            <a:extLst>
              <a:ext uri="{FF2B5EF4-FFF2-40B4-BE49-F238E27FC236}">
                <a16:creationId xmlns:a16="http://schemas.microsoft.com/office/drawing/2014/main" id="{75BF61BF-A715-3307-0BD7-65E07164455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4259" y="1333324"/>
            <a:ext cx="4562185" cy="41913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A61A14-FD9C-628D-381C-F8F71A781702}"/>
              </a:ext>
            </a:extLst>
          </p:cNvPr>
          <p:cNvSpPr txBox="1"/>
          <p:nvPr/>
        </p:nvSpPr>
        <p:spPr>
          <a:xfrm>
            <a:off x="-1" y="3262546"/>
            <a:ext cx="330451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Процессор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MTK 6739 Quad Core + Nordic 52840</a:t>
            </a:r>
          </a:p>
          <a:p>
            <a:r>
              <a:rPr lang="ru-RU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ядер процессора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r>
              <a:rPr lang="ru-RU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Тактовая частота процессора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1250 МГц</a:t>
            </a:r>
          </a:p>
          <a:p>
            <a:r>
              <a:rPr lang="ru-RU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Операционная система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Android</a:t>
            </a:r>
          </a:p>
          <a:p>
            <a:r>
              <a:rPr lang="ru-RU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Совместимость с ОС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Windows, iOS, Android, OS X</a:t>
            </a:r>
          </a:p>
          <a:p>
            <a:r>
              <a:rPr lang="ru-RU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Минимальная поддерживаемая версия Android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</a:t>
            </a:r>
          </a:p>
          <a:p>
            <a:r>
              <a:rPr lang="ru-RU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Особенности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 сторонних приложений, г</a:t>
            </a:r>
            <a:r>
              <a:rPr lang="ru-RU" sz="14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ироскоп, </a:t>
            </a:r>
          </a:p>
          <a:p>
            <a:r>
              <a:rPr lang="ru-RU" sz="14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акселерометр, шагомер, датчик сердцебиения</a:t>
            </a:r>
            <a:r>
              <a:rPr lang="en-US" sz="14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Wi-Fi</a:t>
            </a:r>
            <a:endParaRPr lang="ru-RU" sz="1400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50736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133" y="5692407"/>
            <a:ext cx="2083238" cy="1167719"/>
          </a:xfrm>
          <a:prstGeom prst="rect">
            <a:avLst/>
          </a:prstGeom>
        </p:spPr>
      </p:pic>
      <p:sp>
        <p:nvSpPr>
          <p:cNvPr id="24" name="Линия">
            <a:extLst>
              <a:ext uri="{FF2B5EF4-FFF2-40B4-BE49-F238E27FC236}">
                <a16:creationId xmlns:a16="http://schemas.microsoft.com/office/drawing/2014/main" id="{D4A4CE90-EB18-514B-A3DB-3B0BE5191852}"/>
              </a:ext>
            </a:extLst>
          </p:cNvPr>
          <p:cNvSpPr/>
          <p:nvPr/>
        </p:nvSpPr>
        <p:spPr>
          <a:xfrm>
            <a:off x="0" y="724195"/>
            <a:ext cx="1197586" cy="0"/>
          </a:xfrm>
          <a:prstGeom prst="line">
            <a:avLst/>
          </a:prstGeom>
          <a:ln w="12700">
            <a:solidFill>
              <a:srgbClr val="009FDF"/>
            </a:solidFill>
          </a:ln>
        </p:spPr>
        <p:txBody>
          <a:bodyPr lIns="0" tIns="0" rIns="0" bIns="0"/>
          <a:lstStyle/>
          <a:p>
            <a:pPr marL="0" marR="0" lvl="0" indent="0" algn="l" defTabSz="3085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088" b="0" i="0" u="none" strike="noStrike" kern="1200" cap="none" spc="0" normalizeH="0" baseline="0" noProof="0">
              <a:ln>
                <a:noFill/>
              </a:ln>
              <a:solidFill>
                <a:srgbClr val="009FDF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5" name="Структура НИТУ «МИСиС»">
            <a:extLst>
              <a:ext uri="{FF2B5EF4-FFF2-40B4-BE49-F238E27FC236}">
                <a16:creationId xmlns:a16="http://schemas.microsoft.com/office/drawing/2014/main" id="{02397D82-1FDC-E74A-B7FB-BC1D0DF2E7AA}"/>
              </a:ext>
            </a:extLst>
          </p:cNvPr>
          <p:cNvSpPr txBox="1"/>
          <p:nvPr/>
        </p:nvSpPr>
        <p:spPr>
          <a:xfrm>
            <a:off x="1333686" y="557031"/>
            <a:ext cx="10474221" cy="348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 indent="8572" defTabSz="472839">
              <a:defRPr sz="3000" cap="all">
                <a:solidFill>
                  <a:srgbClr val="009FDF"/>
                </a:solidFill>
                <a:latin typeface="Webnar DemiBold"/>
                <a:ea typeface="Webnar DemiBold"/>
                <a:cs typeface="Webnar DemiBold"/>
                <a:sym typeface="Webnar DemiBold"/>
              </a:defRPr>
            </a:pPr>
            <a:r>
              <a:rPr lang="ru-RU" sz="2267" cap="all" dirty="0">
                <a:solidFill>
                  <a:srgbClr val="009FDF"/>
                </a:solidFill>
                <a:latin typeface="Arial"/>
                <a:sym typeface="Webnar DemiBold"/>
              </a:rPr>
              <a:t>Построение унифицированной классификационной схемы</a:t>
            </a:r>
            <a:endParaRPr kumimoji="0" lang="ru-RU" sz="2267" b="0" i="0" u="none" strike="noStrike" kern="1200" cap="all" spc="0" normalizeH="0" baseline="0" noProof="0" dirty="0">
              <a:ln>
                <a:noFill/>
              </a:ln>
              <a:solidFill>
                <a:srgbClr val="009FDF"/>
              </a:solidFill>
              <a:effectLst/>
              <a:uLnTx/>
              <a:uFillTx/>
              <a:latin typeface="Arial"/>
              <a:sym typeface="Webnar DemiBold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F1257E0-6E21-2346-B67D-0A08FD806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728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70704B-CE94-48CC-AF30-84932A1262A7}" type="slidenum">
              <a:rPr kumimoji="0" lang="en-GB" sz="1814" b="1" i="0" u="none" strike="noStrike" kern="1200" cap="none" spc="0" normalizeH="0" baseline="0" noProof="0">
                <a:ln>
                  <a:noFill/>
                </a:ln>
                <a:solidFill>
                  <a:srgbClr val="4C4C4C"/>
                </a:solidFill>
                <a:effectLst/>
                <a:uLnTx/>
                <a:uFillTx/>
                <a:latin typeface="Webnar" pitchFamily="2" charset="0"/>
                <a:ea typeface="+mn-ea"/>
                <a:cs typeface="+mn-cs"/>
              </a:rPr>
              <a:pPr marL="0" marR="0" lvl="0" indent="0" algn="r" defTabSz="4728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814" b="1" i="0" u="none" strike="noStrike" kern="1200" cap="none" spc="0" normalizeH="0" baseline="0" noProof="0" dirty="0">
              <a:ln>
                <a:noFill/>
              </a:ln>
              <a:solidFill>
                <a:srgbClr val="4C4C4C"/>
              </a:solidFill>
              <a:effectLst/>
              <a:uLnTx/>
              <a:uFillTx/>
              <a:latin typeface="Webnar" pitchFamily="2" charset="0"/>
              <a:ea typeface="+mn-ea"/>
              <a:cs typeface="+mn-cs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3785FEE-07F2-4765-B80C-D92A26EC9F5D}"/>
              </a:ext>
            </a:extLst>
          </p:cNvPr>
          <p:cNvSpPr/>
          <p:nvPr/>
        </p:nvSpPr>
        <p:spPr>
          <a:xfrm>
            <a:off x="500679" y="1193806"/>
            <a:ext cx="6690457" cy="49500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defTabSz="472839">
              <a:spcAft>
                <a:spcPts val="544"/>
              </a:spcAft>
              <a:buFont typeface="Arial"/>
              <a:buNone/>
            </a:pPr>
            <a:endParaRPr lang="ru-RU" sz="1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2669" lvl="1" indent="-162669" algn="just" defTabSz="472839">
              <a:spcAft>
                <a:spcPts val="544"/>
              </a:spcAft>
              <a:buClr>
                <a:schemeClr val="tx1"/>
              </a:buClr>
              <a:buFont typeface="Lucida Grande"/>
              <a:buChar char="●"/>
            </a:pPr>
            <a:endParaRPr lang="ru-RU" sz="1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671CFC-B16A-7321-9927-4663DFF7D4CF}"/>
              </a:ext>
            </a:extLst>
          </p:cNvPr>
          <p:cNvSpPr txBox="1"/>
          <p:nvPr/>
        </p:nvSpPr>
        <p:spPr>
          <a:xfrm>
            <a:off x="500679" y="1037536"/>
            <a:ext cx="5831395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2"/>
                </a:solidFill>
              </a:rPr>
              <a:t>Вариант 1</a:t>
            </a:r>
            <a:r>
              <a:rPr lang="en-US" sz="1600" dirty="0">
                <a:solidFill>
                  <a:schemeClr val="tx2"/>
                </a:solidFill>
              </a:rPr>
              <a:t>:</a:t>
            </a:r>
          </a:p>
          <a:p>
            <a:endParaRPr lang="ru-RU" sz="1600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2"/>
                </a:solidFill>
              </a:rPr>
              <a:t>Простой (стоит на месте) – </a:t>
            </a:r>
            <a:r>
              <a:rPr lang="en-US" sz="1400" dirty="0">
                <a:solidFill>
                  <a:schemeClr val="tx2"/>
                </a:solidFill>
              </a:rPr>
              <a:t>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2"/>
                </a:solidFill>
              </a:rPr>
              <a:t>Передвижение по территории – </a:t>
            </a:r>
            <a:r>
              <a:rPr lang="en-US" sz="1400" dirty="0">
                <a:solidFill>
                  <a:schemeClr val="tx2"/>
                </a:solidFill>
              </a:rPr>
              <a:t>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2"/>
                </a:solidFill>
              </a:rPr>
              <a:t>Вкручивание/выкручивание болтов/шурупов – </a:t>
            </a:r>
            <a:r>
              <a:rPr lang="en-US" sz="1400" dirty="0">
                <a:solidFill>
                  <a:schemeClr val="tx2"/>
                </a:solidFill>
              </a:rPr>
              <a:t>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2"/>
                </a:solidFill>
              </a:rPr>
              <a:t>Перенос крупных предметов по территории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ru-RU" sz="1400" dirty="0">
                <a:solidFill>
                  <a:schemeClr val="tx2"/>
                </a:solidFill>
              </a:rPr>
              <a:t>– </a:t>
            </a:r>
            <a:r>
              <a:rPr lang="en-US" sz="1400" dirty="0">
                <a:solidFill>
                  <a:schemeClr val="tx2"/>
                </a:solidFill>
              </a:rPr>
              <a:t>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2"/>
                </a:solidFill>
              </a:rPr>
              <a:t>Поднятие предмета – </a:t>
            </a:r>
            <a:r>
              <a:rPr lang="en-US" sz="1400" dirty="0">
                <a:solidFill>
                  <a:schemeClr val="tx2"/>
                </a:solidFill>
              </a:rPr>
              <a:t>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2"/>
                </a:solidFill>
              </a:rPr>
              <a:t>Положить предмет – </a:t>
            </a:r>
            <a:r>
              <a:rPr lang="en-US" sz="1400" dirty="0">
                <a:solidFill>
                  <a:schemeClr val="tx2"/>
                </a:solidFill>
              </a:rPr>
              <a:t>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2"/>
                </a:solidFill>
              </a:rPr>
              <a:t>Перенос мелких предметов по территории – </a:t>
            </a:r>
            <a:r>
              <a:rPr lang="en-US" sz="1400" dirty="0">
                <a:solidFill>
                  <a:schemeClr val="tx2"/>
                </a:solidFill>
              </a:rPr>
              <a:t>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2"/>
                </a:solidFill>
              </a:rPr>
              <a:t>Подключение/отключение проводов от компьютера – </a:t>
            </a:r>
            <a:r>
              <a:rPr lang="en-US" sz="1400" dirty="0">
                <a:solidFill>
                  <a:schemeClr val="tx2"/>
                </a:solidFill>
              </a:rPr>
              <a:t>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2"/>
                </a:solidFill>
              </a:rPr>
              <a:t>Невозможность определения класса </a:t>
            </a:r>
            <a:r>
              <a:rPr lang="en-US" sz="1400" dirty="0">
                <a:solidFill>
                  <a:schemeClr val="tx2"/>
                </a:solidFill>
              </a:rPr>
              <a:t>- l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07EC5B-955C-71F4-7183-03CC6456FDF3}"/>
              </a:ext>
            </a:extLst>
          </p:cNvPr>
          <p:cNvSpPr txBox="1"/>
          <p:nvPr/>
        </p:nvSpPr>
        <p:spPr>
          <a:xfrm>
            <a:off x="506802" y="3874644"/>
            <a:ext cx="558919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2"/>
                </a:solidFill>
              </a:rPr>
              <a:t>Вариант 2</a:t>
            </a:r>
            <a:r>
              <a:rPr lang="en-US" sz="1600" dirty="0">
                <a:solidFill>
                  <a:schemeClr val="tx2"/>
                </a:solidFill>
              </a:rPr>
              <a:t>:</a:t>
            </a:r>
          </a:p>
          <a:p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2"/>
                </a:solidFill>
              </a:rPr>
              <a:t>Простой – </a:t>
            </a:r>
            <a:r>
              <a:rPr lang="en-US" sz="1400" dirty="0">
                <a:solidFill>
                  <a:schemeClr val="tx2"/>
                </a:solidFill>
              </a:rPr>
              <a:t>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2"/>
                </a:solidFill>
              </a:rPr>
              <a:t>Перемещение – </a:t>
            </a:r>
            <a:r>
              <a:rPr lang="en-US" sz="1400" dirty="0">
                <a:solidFill>
                  <a:schemeClr val="tx2"/>
                </a:solidFill>
              </a:rPr>
              <a:t>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2"/>
                </a:solidFill>
              </a:rPr>
              <a:t>Низкая мобильная активность – </a:t>
            </a:r>
            <a:r>
              <a:rPr lang="en-US" sz="1400" dirty="0">
                <a:solidFill>
                  <a:schemeClr val="tx2"/>
                </a:solidFill>
              </a:rPr>
              <a:t>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2"/>
                </a:solidFill>
              </a:rPr>
              <a:t>Высокая мобильная активность – </a:t>
            </a:r>
            <a:r>
              <a:rPr lang="en-US" sz="1400" dirty="0">
                <a:solidFill>
                  <a:schemeClr val="tx2"/>
                </a:solidFill>
              </a:rPr>
              <a:t>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2"/>
                </a:solidFill>
              </a:rPr>
              <a:t>Низкая статическая активность – </a:t>
            </a:r>
            <a:r>
              <a:rPr lang="en-US" sz="1400" dirty="0">
                <a:solidFill>
                  <a:schemeClr val="tx2"/>
                </a:solidFill>
              </a:rPr>
              <a:t>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2"/>
                </a:solidFill>
              </a:rPr>
              <a:t>Высокая статическая активность – </a:t>
            </a:r>
            <a:r>
              <a:rPr lang="en-US" sz="1400" dirty="0">
                <a:solidFill>
                  <a:schemeClr val="tx2"/>
                </a:solidFill>
              </a:rPr>
              <a:t>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C948CC-E6BE-7C1F-8AE4-2A07A2B91DAE}"/>
              </a:ext>
            </a:extLst>
          </p:cNvPr>
          <p:cNvSpPr txBox="1"/>
          <p:nvPr/>
        </p:nvSpPr>
        <p:spPr>
          <a:xfrm>
            <a:off x="6332074" y="1045177"/>
            <a:ext cx="47281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tx2"/>
                </a:solidFill>
              </a:rPr>
              <a:t>Схема в соответствии с которой осуществлялось перекодирование</a:t>
            </a:r>
            <a:r>
              <a:rPr lang="en-US" sz="1600" dirty="0">
                <a:solidFill>
                  <a:schemeClr val="tx2"/>
                </a:solidFill>
              </a:rPr>
              <a:t>:</a:t>
            </a:r>
          </a:p>
        </p:txBody>
      </p:sp>
      <p:graphicFrame>
        <p:nvGraphicFramePr>
          <p:cNvPr id="21" name="Таблица 30">
            <a:extLst>
              <a:ext uri="{FF2B5EF4-FFF2-40B4-BE49-F238E27FC236}">
                <a16:creationId xmlns:a16="http://schemas.microsoft.com/office/drawing/2014/main" id="{C7AC3DB6-081C-C517-363F-A12C3D91D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966007"/>
              </p:ext>
            </p:extLst>
          </p:nvPr>
        </p:nvGraphicFramePr>
        <p:xfrm>
          <a:off x="6668419" y="1769221"/>
          <a:ext cx="2750780" cy="390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786">
                  <a:extLst>
                    <a:ext uri="{9D8B030D-6E8A-4147-A177-3AD203B41FA5}">
                      <a16:colId xmlns:a16="http://schemas.microsoft.com/office/drawing/2014/main" val="3861300994"/>
                    </a:ext>
                  </a:extLst>
                </a:gridCol>
                <a:gridCol w="1374994">
                  <a:extLst>
                    <a:ext uri="{9D8B030D-6E8A-4147-A177-3AD203B41FA5}">
                      <a16:colId xmlns:a16="http://schemas.microsoft.com/office/drawing/2014/main" val="146849727"/>
                    </a:ext>
                  </a:extLst>
                </a:gridCol>
              </a:tblGrid>
              <a:tr h="467305">
                <a:tc>
                  <a:txBody>
                    <a:bodyPr/>
                    <a:lstStyle/>
                    <a:p>
                      <a:r>
                        <a:rPr lang="ru-RU" sz="1400" dirty="0"/>
                        <a:t>Кодировка (вариант 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Кодировка (вариант 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184608"/>
                  </a:ext>
                </a:extLst>
              </a:tr>
              <a:tr h="302762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242096"/>
                  </a:ext>
                </a:extLst>
              </a:tr>
              <a:tr h="302762"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192601"/>
                  </a:ext>
                </a:extLst>
              </a:tr>
              <a:tr h="339291"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179946"/>
                  </a:ext>
                </a:extLst>
              </a:tr>
              <a:tr h="302762">
                <a:tc>
                  <a:txBody>
                    <a:bodyPr/>
                    <a:lstStyle/>
                    <a:p>
                      <a:r>
                        <a:rPr lang="en-US" sz="1400" dirty="0"/>
                        <a:t>d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764986"/>
                  </a:ext>
                </a:extLst>
              </a:tr>
              <a:tr h="302762">
                <a:tc>
                  <a:txBody>
                    <a:bodyPr/>
                    <a:lstStyle/>
                    <a:p>
                      <a:r>
                        <a:rPr lang="en-US" sz="1400" dirty="0"/>
                        <a:t>e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205390"/>
                  </a:ext>
                </a:extLst>
              </a:tr>
              <a:tr h="302762">
                <a:tc>
                  <a:txBody>
                    <a:bodyPr/>
                    <a:lstStyle/>
                    <a:p>
                      <a:r>
                        <a:rPr lang="en-US" sz="1400" dirty="0"/>
                        <a:t>f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223161"/>
                  </a:ext>
                </a:extLst>
              </a:tr>
              <a:tr h="302762">
                <a:tc>
                  <a:txBody>
                    <a:bodyPr/>
                    <a:lstStyle/>
                    <a:p>
                      <a:r>
                        <a:rPr lang="en-US" sz="1400" dirty="0"/>
                        <a:t>g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214106"/>
                  </a:ext>
                </a:extLst>
              </a:tr>
              <a:tr h="302762">
                <a:tc>
                  <a:txBody>
                    <a:bodyPr/>
                    <a:lstStyle/>
                    <a:p>
                      <a:r>
                        <a:rPr lang="en-US" sz="1400" dirty="0"/>
                        <a:t>h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791920"/>
                  </a:ext>
                </a:extLst>
              </a:tr>
              <a:tr h="302762">
                <a:tc>
                  <a:txBody>
                    <a:bodyPr/>
                    <a:lstStyle/>
                    <a:p>
                      <a:r>
                        <a:rPr lang="en-US" sz="1400" dirty="0"/>
                        <a:t>i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085788"/>
                  </a:ext>
                </a:extLst>
              </a:tr>
              <a:tr h="302762">
                <a:tc>
                  <a:txBody>
                    <a:bodyPr/>
                    <a:lstStyle/>
                    <a:p>
                      <a:r>
                        <a:rPr lang="en-US" sz="1400" dirty="0"/>
                        <a:t>j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567343"/>
                  </a:ext>
                </a:extLst>
              </a:tr>
              <a:tr h="302762">
                <a:tc>
                  <a:txBody>
                    <a:bodyPr/>
                    <a:lstStyle/>
                    <a:p>
                      <a:r>
                        <a:rPr lang="en-US" sz="1400" dirty="0"/>
                        <a:t>k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387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40078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972" y="5684115"/>
            <a:ext cx="2083238" cy="1167719"/>
          </a:xfrm>
          <a:prstGeom prst="rect">
            <a:avLst/>
          </a:prstGeom>
        </p:spPr>
      </p:pic>
      <p:sp>
        <p:nvSpPr>
          <p:cNvPr id="24" name="Линия">
            <a:extLst>
              <a:ext uri="{FF2B5EF4-FFF2-40B4-BE49-F238E27FC236}">
                <a16:creationId xmlns:a16="http://schemas.microsoft.com/office/drawing/2014/main" id="{D4A4CE90-EB18-514B-A3DB-3B0BE5191852}"/>
              </a:ext>
            </a:extLst>
          </p:cNvPr>
          <p:cNvSpPr/>
          <p:nvPr/>
        </p:nvSpPr>
        <p:spPr>
          <a:xfrm>
            <a:off x="0" y="724195"/>
            <a:ext cx="1197586" cy="0"/>
          </a:xfrm>
          <a:prstGeom prst="line">
            <a:avLst/>
          </a:prstGeom>
          <a:ln w="12700">
            <a:solidFill>
              <a:srgbClr val="009FDF"/>
            </a:solidFill>
          </a:ln>
        </p:spPr>
        <p:txBody>
          <a:bodyPr lIns="0" tIns="0" rIns="0" bIns="0"/>
          <a:lstStyle/>
          <a:p>
            <a:pPr marL="0" marR="0" lvl="0" indent="0" algn="l" defTabSz="3085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088" b="0" i="0" u="none" strike="noStrike" kern="1200" cap="none" spc="0" normalizeH="0" baseline="0" noProof="0">
              <a:ln>
                <a:noFill/>
              </a:ln>
              <a:solidFill>
                <a:srgbClr val="009FDF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5" name="Структура НИТУ «МИСиС»">
            <a:extLst>
              <a:ext uri="{FF2B5EF4-FFF2-40B4-BE49-F238E27FC236}">
                <a16:creationId xmlns:a16="http://schemas.microsoft.com/office/drawing/2014/main" id="{02397D82-1FDC-E74A-B7FB-BC1D0DF2E7AA}"/>
              </a:ext>
            </a:extLst>
          </p:cNvPr>
          <p:cNvSpPr txBox="1"/>
          <p:nvPr/>
        </p:nvSpPr>
        <p:spPr>
          <a:xfrm>
            <a:off x="1333686" y="557031"/>
            <a:ext cx="10474221" cy="348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 indent="8572" defTabSz="472839">
              <a:defRPr sz="3000" cap="all">
                <a:solidFill>
                  <a:srgbClr val="009FDF"/>
                </a:solidFill>
                <a:latin typeface="Webnar DemiBold"/>
                <a:ea typeface="Webnar DemiBold"/>
                <a:cs typeface="Webnar DemiBold"/>
                <a:sym typeface="Webnar DemiBold"/>
              </a:defRPr>
            </a:pPr>
            <a:r>
              <a:rPr lang="ru-RU" sz="2267" cap="all" dirty="0">
                <a:solidFill>
                  <a:srgbClr val="009FDF"/>
                </a:solidFill>
                <a:latin typeface="Arial"/>
                <a:sym typeface="Webnar DemiBold"/>
              </a:rPr>
              <a:t>Математические модели решения задачи</a:t>
            </a:r>
            <a:endParaRPr kumimoji="0" lang="ru-RU" sz="2267" b="0" i="0" u="none" strike="noStrike" kern="1200" cap="all" spc="0" normalizeH="0" baseline="0" noProof="0" dirty="0">
              <a:ln>
                <a:noFill/>
              </a:ln>
              <a:solidFill>
                <a:srgbClr val="009FDF"/>
              </a:solidFill>
              <a:effectLst/>
              <a:uLnTx/>
              <a:uFillTx/>
              <a:latin typeface="Arial"/>
              <a:sym typeface="Webnar DemiBold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F1257E0-6E21-2346-B67D-0A08FD806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728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70704B-CE94-48CC-AF30-84932A1262A7}" type="slidenum">
              <a:rPr kumimoji="0" lang="en-GB" sz="1814" b="1" i="0" u="none" strike="noStrike" kern="1200" cap="none" spc="0" normalizeH="0" baseline="0" noProof="0">
                <a:ln>
                  <a:noFill/>
                </a:ln>
                <a:solidFill>
                  <a:srgbClr val="4C4C4C"/>
                </a:solidFill>
                <a:effectLst/>
                <a:uLnTx/>
                <a:uFillTx/>
                <a:latin typeface="Webnar" pitchFamily="2" charset="0"/>
                <a:ea typeface="+mn-ea"/>
                <a:cs typeface="+mn-cs"/>
              </a:rPr>
              <a:pPr marL="0" marR="0" lvl="0" indent="0" algn="r" defTabSz="4728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814" b="1" i="0" u="none" strike="noStrike" kern="1200" cap="none" spc="0" normalizeH="0" baseline="0" noProof="0" dirty="0">
              <a:ln>
                <a:noFill/>
              </a:ln>
              <a:solidFill>
                <a:srgbClr val="4C4C4C"/>
              </a:solidFill>
              <a:effectLst/>
              <a:uLnTx/>
              <a:uFillTx/>
              <a:latin typeface="Webnar" pitchFamily="2" charset="0"/>
              <a:ea typeface="+mn-ea"/>
              <a:cs typeface="+mn-cs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3785FEE-07F2-4765-B80C-D92A26EC9F5D}"/>
              </a:ext>
            </a:extLst>
          </p:cNvPr>
          <p:cNvSpPr/>
          <p:nvPr/>
        </p:nvSpPr>
        <p:spPr>
          <a:xfrm>
            <a:off x="500679" y="1193806"/>
            <a:ext cx="6690457" cy="49500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defTabSz="472839">
              <a:spcAft>
                <a:spcPts val="544"/>
              </a:spcAft>
              <a:buFont typeface="Arial"/>
              <a:buNone/>
            </a:pPr>
            <a:endParaRPr lang="ru-RU" sz="1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2669" lvl="1" indent="-162669" algn="just" defTabSz="472839">
              <a:spcAft>
                <a:spcPts val="544"/>
              </a:spcAft>
              <a:buClr>
                <a:schemeClr val="tx1"/>
              </a:buClr>
              <a:buFont typeface="Lucida Grande"/>
              <a:buChar char="●"/>
            </a:pPr>
            <a:endParaRPr lang="ru-RU" sz="1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B1DA9E-1BFF-0AD7-2142-CEC5A57B2465}"/>
              </a:ext>
            </a:extLst>
          </p:cNvPr>
          <p:cNvSpPr txBox="1"/>
          <p:nvPr/>
        </p:nvSpPr>
        <p:spPr>
          <a:xfrm>
            <a:off x="6096000" y="1178043"/>
            <a:ext cx="5595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Изучаемая телеметрия делилась на 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train, test, valid</a:t>
            </a:r>
            <a:r>
              <a:rPr lang="ru-RU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пропорциях 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70% 15% 15% </a:t>
            </a:r>
            <a:r>
              <a:rPr lang="ru-RU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соответственно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Google Shape;139;p20">
            <a:extLst>
              <a:ext uri="{FF2B5EF4-FFF2-40B4-BE49-F238E27FC236}">
                <a16:creationId xmlns:a16="http://schemas.microsoft.com/office/drawing/2014/main" id="{C48F56FE-C943-C16A-DF34-7329C96D903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5149" y="4380831"/>
            <a:ext cx="8226851" cy="71914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27650A-F0E4-B603-9E47-B89F2183B051}"/>
              </a:ext>
            </a:extLst>
          </p:cNvPr>
          <p:cNvSpPr txBox="1"/>
          <p:nvPr/>
        </p:nvSpPr>
        <p:spPr>
          <a:xfrm>
            <a:off x="679010" y="1023675"/>
            <a:ext cx="32568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450215" algn="l"/>
              </a:tabLst>
            </a:pPr>
            <a:r>
              <a:rPr lang="ru-RU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визуализации данных используется 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Q-Q </a:t>
            </a:r>
            <a:r>
              <a:rPr lang="ru-RU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его построения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1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C31DCF-6C27-E1B5-DEDA-F9DBEF025BE1}"/>
              </a:ext>
            </a:extLst>
          </p:cNvPr>
          <p:cNvSpPr txBox="1"/>
          <p:nvPr/>
        </p:nvSpPr>
        <p:spPr>
          <a:xfrm>
            <a:off x="6096000" y="3579567"/>
            <a:ext cx="5595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tx2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Извлечение новых признаков проходило путем агрегации следующим образом (считывание данных проходило с частотой 5 Гц)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:</a:t>
            </a:r>
            <a:endParaRPr lang="ru-RU" sz="1400" dirty="0">
              <a:solidFill>
                <a:schemeClr val="tx2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</p:txBody>
      </p:sp>
      <p:pic>
        <p:nvPicPr>
          <p:cNvPr id="19" name="image1.png">
            <a:extLst>
              <a:ext uri="{FF2B5EF4-FFF2-40B4-BE49-F238E27FC236}">
                <a16:creationId xmlns:a16="http://schemas.microsoft.com/office/drawing/2014/main" id="{D78B3B91-1BC3-9607-D263-33AD1D3BC563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7418487" y="1813142"/>
            <a:ext cx="1923615" cy="1421596"/>
          </a:xfrm>
          <a:prstGeom prst="rect">
            <a:avLst/>
          </a:prstGeom>
          <a:ln/>
        </p:spPr>
      </p:pic>
      <p:pic>
        <p:nvPicPr>
          <p:cNvPr id="14" name="image34.png">
            <a:extLst>
              <a:ext uri="{FF2B5EF4-FFF2-40B4-BE49-F238E27FC236}">
                <a16:creationId xmlns:a16="http://schemas.microsoft.com/office/drawing/2014/main" id="{D2651E13-E046-8852-17D9-07CBFA434984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1047044" y="1800692"/>
            <a:ext cx="2520817" cy="1829224"/>
          </a:xfrm>
          <a:prstGeom prst="rect">
            <a:avLst/>
          </a:prstGeom>
          <a:ln/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4E505E-D9E3-4465-3155-B5C6128F87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939" y="4373787"/>
            <a:ext cx="2105025" cy="14382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EDEC29-7A6C-6E82-7C5D-5A38F91F3A61}"/>
              </a:ext>
            </a:extLst>
          </p:cNvPr>
          <p:cNvSpPr txBox="1"/>
          <p:nvPr/>
        </p:nvSpPr>
        <p:spPr>
          <a:xfrm>
            <a:off x="679009" y="3629916"/>
            <a:ext cx="4113425" cy="69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450215" algn="l"/>
              </a:tabLst>
            </a:pPr>
            <a:r>
              <a:rPr lang="ru-RU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Кодирование буквенных признаков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(one-line encoder):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57461325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972" y="5684115"/>
            <a:ext cx="2083238" cy="1167719"/>
          </a:xfrm>
          <a:prstGeom prst="rect">
            <a:avLst/>
          </a:prstGeom>
        </p:spPr>
      </p:pic>
      <p:sp>
        <p:nvSpPr>
          <p:cNvPr id="24" name="Линия">
            <a:extLst>
              <a:ext uri="{FF2B5EF4-FFF2-40B4-BE49-F238E27FC236}">
                <a16:creationId xmlns:a16="http://schemas.microsoft.com/office/drawing/2014/main" id="{D4A4CE90-EB18-514B-A3DB-3B0BE5191852}"/>
              </a:ext>
            </a:extLst>
          </p:cNvPr>
          <p:cNvSpPr/>
          <p:nvPr/>
        </p:nvSpPr>
        <p:spPr>
          <a:xfrm>
            <a:off x="0" y="724195"/>
            <a:ext cx="1197586" cy="0"/>
          </a:xfrm>
          <a:prstGeom prst="line">
            <a:avLst/>
          </a:prstGeom>
          <a:ln w="12700">
            <a:solidFill>
              <a:srgbClr val="009FDF"/>
            </a:solidFill>
          </a:ln>
        </p:spPr>
        <p:txBody>
          <a:bodyPr lIns="0" tIns="0" rIns="0" bIns="0"/>
          <a:lstStyle/>
          <a:p>
            <a:pPr marL="0" marR="0" lvl="0" indent="0" algn="l" defTabSz="3085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088" b="0" i="0" u="none" strike="noStrike" kern="1200" cap="none" spc="0" normalizeH="0" baseline="0" noProof="0">
              <a:ln>
                <a:noFill/>
              </a:ln>
              <a:solidFill>
                <a:srgbClr val="009FDF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5" name="Структура НИТУ «МИСиС»">
            <a:extLst>
              <a:ext uri="{FF2B5EF4-FFF2-40B4-BE49-F238E27FC236}">
                <a16:creationId xmlns:a16="http://schemas.microsoft.com/office/drawing/2014/main" id="{02397D82-1FDC-E74A-B7FB-BC1D0DF2E7AA}"/>
              </a:ext>
            </a:extLst>
          </p:cNvPr>
          <p:cNvSpPr txBox="1"/>
          <p:nvPr/>
        </p:nvSpPr>
        <p:spPr>
          <a:xfrm>
            <a:off x="1333686" y="557031"/>
            <a:ext cx="10474221" cy="348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indent="8572" defTabSz="472839">
              <a:defRPr sz="3000" cap="all">
                <a:solidFill>
                  <a:srgbClr val="009FDF"/>
                </a:solidFill>
                <a:latin typeface="Webnar DemiBold"/>
                <a:ea typeface="Webnar DemiBold"/>
                <a:cs typeface="Webnar DemiBold"/>
                <a:sym typeface="Webnar DemiBold"/>
              </a:defRPr>
            </a:pPr>
            <a:r>
              <a:rPr lang="ru-RU" sz="2267" cap="all" dirty="0">
                <a:solidFill>
                  <a:srgbClr val="009FDF"/>
                </a:solidFill>
                <a:latin typeface="Arial"/>
                <a:sym typeface="Webnar DemiBold"/>
              </a:rPr>
              <a:t>Математические модели решения задачи</a:t>
            </a:r>
            <a:endParaRPr kumimoji="0" lang="ru-RU" sz="2267" b="0" i="0" u="none" strike="noStrike" kern="1200" cap="all" spc="0" normalizeH="0" baseline="0" noProof="0" dirty="0">
              <a:ln>
                <a:noFill/>
              </a:ln>
              <a:solidFill>
                <a:srgbClr val="009FDF"/>
              </a:solidFill>
              <a:effectLst/>
              <a:uLnTx/>
              <a:uFillTx/>
              <a:latin typeface="Arial"/>
              <a:sym typeface="Webnar DemiBold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F1257E0-6E21-2346-B67D-0A08FD806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728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70704B-CE94-48CC-AF30-84932A1262A7}" type="slidenum">
              <a:rPr kumimoji="0" lang="en-GB" sz="1814" b="1" i="0" u="none" strike="noStrike" kern="1200" cap="none" spc="0" normalizeH="0" baseline="0" noProof="0">
                <a:ln>
                  <a:noFill/>
                </a:ln>
                <a:solidFill>
                  <a:srgbClr val="4C4C4C"/>
                </a:solidFill>
                <a:effectLst/>
                <a:uLnTx/>
                <a:uFillTx/>
                <a:latin typeface="Webnar" pitchFamily="2" charset="0"/>
                <a:ea typeface="+mn-ea"/>
                <a:cs typeface="+mn-cs"/>
              </a:rPr>
              <a:pPr marL="0" marR="0" lvl="0" indent="0" algn="r" defTabSz="4728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814" b="1" i="0" u="none" strike="noStrike" kern="1200" cap="none" spc="0" normalizeH="0" baseline="0" noProof="0" dirty="0">
              <a:ln>
                <a:noFill/>
              </a:ln>
              <a:solidFill>
                <a:srgbClr val="4C4C4C"/>
              </a:solidFill>
              <a:effectLst/>
              <a:uLnTx/>
              <a:uFillTx/>
              <a:latin typeface="Webnar" pitchFamily="2" charset="0"/>
              <a:ea typeface="+mn-ea"/>
              <a:cs typeface="+mn-cs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3785FEE-07F2-4765-B80C-D92A26EC9F5D}"/>
              </a:ext>
            </a:extLst>
          </p:cNvPr>
          <p:cNvSpPr/>
          <p:nvPr/>
        </p:nvSpPr>
        <p:spPr>
          <a:xfrm>
            <a:off x="500679" y="1193806"/>
            <a:ext cx="6690457" cy="49500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defTabSz="472839">
              <a:spcAft>
                <a:spcPts val="544"/>
              </a:spcAft>
              <a:buFont typeface="Arial"/>
              <a:buNone/>
            </a:pPr>
            <a:endParaRPr lang="ru-RU" sz="1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2669" lvl="1" indent="-162669" algn="just" defTabSz="472839">
              <a:spcAft>
                <a:spcPts val="544"/>
              </a:spcAft>
              <a:buClr>
                <a:schemeClr val="tx1"/>
              </a:buClr>
              <a:buFont typeface="Lucida Grande"/>
              <a:buChar char="●"/>
            </a:pPr>
            <a:endParaRPr lang="ru-RU" sz="1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8BE6D7C-45DA-311A-F86B-CA23221458B0}"/>
                  </a:ext>
                </a:extLst>
              </p:cNvPr>
              <p:cNvSpPr txBox="1"/>
              <p:nvPr/>
            </p:nvSpPr>
            <p:spPr>
              <a:xfrm>
                <a:off x="597932" y="905909"/>
                <a:ext cx="8195977" cy="52386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49580" algn="just">
                  <a:lnSpc>
                    <a:spcPct val="150000"/>
                  </a:lnSpc>
                  <a:tabLst>
                    <a:tab pos="450215" algn="l"/>
                  </a:tabLst>
                </a:pPr>
                <a:r>
                  <a:rPr lang="ru-RU" sz="1400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Формирование ошибки модели случайного леса</a:t>
                </a:r>
                <a:r>
                  <a:rPr lang="en-US" sz="1400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en-US" sz="1400" i="1" dirty="0">
                  <a:solidFill>
                    <a:schemeClr val="tx2"/>
                  </a:solidFill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indent="449580" algn="just">
                  <a:lnSpc>
                    <a:spcPct val="150000"/>
                  </a:lnSpc>
                  <a:tabLst>
                    <a:tab pos="450215" algn="l"/>
                  </a:tabLst>
                </a:pPr>
                <a14:m>
                  <m:oMath xmlns:m="http://schemas.openxmlformats.org/officeDocument/2006/math">
                    <m:r>
                      <a:rPr lang="ru-RU" sz="1200" i="1" smtClean="0">
                        <a:solidFill>
                          <a:schemeClr val="tx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𝐸𝑟𝑟</m:t>
                    </m:r>
                    <m:r>
                      <a:rPr lang="ru-RU" sz="1200" i="1" smtClean="0">
                        <a:solidFill>
                          <a:schemeClr val="tx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</m:t>
                    </m:r>
                    <m:r>
                      <a:rPr lang="en-US" sz="1200" i="1">
                        <a:solidFill>
                          <a:schemeClr val="tx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𝑥</m:t>
                    </m:r>
                    <m:r>
                      <a:rPr lang="ru-RU" sz="1200" i="1">
                        <a:solidFill>
                          <a:schemeClr val="tx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 = </m:t>
                    </m:r>
                    <m:sSup>
                      <m:sSupPr>
                        <m:ctrlPr>
                          <a:rPr lang="ru-RU" sz="12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2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𝐵𝑖𝑎𝑠</m:t>
                        </m:r>
                        <m:r>
                          <a:rPr lang="ru-RU" sz="12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ru-RU" sz="1200" i="1">
                                <a:solidFill>
                                  <a:schemeClr val="tx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ru-RU" sz="1200" i="1">
                                <a:solidFill>
                                  <a:schemeClr val="tx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𝑓</m:t>
                            </m:r>
                          </m:e>
                        </m:acc>
                        <m:r>
                          <a:rPr lang="ru-RU" sz="12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ru-RU" sz="12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ru-RU" sz="1200" i="1">
                        <a:solidFill>
                          <a:schemeClr val="tx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+ </m:t>
                    </m:r>
                    <m:r>
                      <a:rPr lang="ru-RU" sz="1200" i="1">
                        <a:solidFill>
                          <a:schemeClr val="tx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𝑉𝑎𝑟</m:t>
                    </m:r>
                    <m:r>
                      <a:rPr lang="ru-RU" sz="1200" i="1">
                        <a:solidFill>
                          <a:schemeClr val="tx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ru-RU" sz="12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ru-RU" sz="12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e>
                    </m:acc>
                    <m:r>
                      <a:rPr lang="ru-RU" sz="1200" i="1">
                        <a:solidFill>
                          <a:schemeClr val="tx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 + </m:t>
                    </m:r>
                    <m:sSup>
                      <m:sSupPr>
                        <m:ctrlPr>
                          <a:rPr lang="ru-RU" sz="12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2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ru-RU" sz="12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200" i="1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200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</a:p>
              <a:p>
                <a:pPr indent="449580" algn="just">
                  <a:lnSpc>
                    <a:spcPct val="150000"/>
                  </a:lnSpc>
                  <a:tabLst>
                    <a:tab pos="450215" algn="l"/>
                  </a:tabLst>
                </a:pPr>
                <a:r>
                  <a:rPr lang="ru-RU" sz="1200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где:</a:t>
                </a:r>
              </a:p>
              <a:p>
                <a:pPr indent="450215" algn="just">
                  <a:lnSpc>
                    <a:spcPct val="150000"/>
                  </a:lnSpc>
                  <a:tabLst>
                    <a:tab pos="450215" algn="l"/>
                  </a:tabLst>
                </a:pPr>
                <a:r>
                  <a:rPr lang="ru-RU" sz="1200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Квадрат смещения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2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2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𝐵𝑖𝑎𝑠</m:t>
                        </m:r>
                        <m:r>
                          <a:rPr lang="ru-RU" sz="12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ru-RU" sz="1200" i="1">
                                <a:solidFill>
                                  <a:schemeClr val="tx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ru-RU" sz="1200" i="1">
                                <a:solidFill>
                                  <a:schemeClr val="tx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𝑓</m:t>
                            </m:r>
                          </m:e>
                        </m:acc>
                        <m:r>
                          <a:rPr lang="ru-RU" sz="12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ru-RU" sz="12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200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 средняя ошибка алгоритма на всевозможных наборах данных</a:t>
                </a:r>
              </a:p>
              <a:p>
                <a:pPr indent="450215" algn="just">
                  <a:lnSpc>
                    <a:spcPct val="150000"/>
                  </a:lnSpc>
                  <a:tabLst>
                    <a:tab pos="450215" algn="l"/>
                  </a:tabLst>
                </a:pPr>
                <a:r>
                  <a:rPr lang="ru-RU" sz="1200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Дисперсия </a:t>
                </a:r>
                <a14:m>
                  <m:oMath xmlns:m="http://schemas.openxmlformats.org/officeDocument/2006/math">
                    <m:r>
                      <a:rPr lang="ru-RU" sz="1200" i="1">
                        <a:solidFill>
                          <a:schemeClr val="tx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𝑉𝑎𝑟</m:t>
                    </m:r>
                    <m:r>
                      <a:rPr lang="ru-RU" sz="1200" i="1">
                        <a:solidFill>
                          <a:schemeClr val="tx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ru-RU" sz="12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ru-RU" sz="12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e>
                    </m:acc>
                    <m:r>
                      <a:rPr lang="ru-RU" sz="1200" i="1">
                        <a:solidFill>
                          <a:schemeClr val="tx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200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- дисперсия алгоритма. Различие ответов при обучении на разных наборах данных</a:t>
                </a:r>
              </a:p>
              <a:p>
                <a:pPr indent="450215" algn="just">
                  <a:lnSpc>
                    <a:spcPct val="150000"/>
                  </a:lnSpc>
                  <a:tabLst>
                    <a:tab pos="450215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sz="12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2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ru-RU" sz="12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200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- ошибки, которые невозможно устранить (например, погрешности замеров данных)</a:t>
                </a:r>
              </a:p>
              <a:p>
                <a:pPr indent="450215" algn="just">
                  <a:lnSpc>
                    <a:spcPct val="150000"/>
                  </a:lnSpc>
                  <a:tabLst>
                    <a:tab pos="450215" algn="l"/>
                  </a:tabLst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12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ru-RU" sz="12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ru-RU" sz="1200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обученный алгоритм случайного леса</a:t>
                </a:r>
                <a:endParaRPr lang="en-US" sz="1200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450215" algn="just">
                  <a:lnSpc>
                    <a:spcPct val="150000"/>
                  </a:lnSpc>
                  <a:tabLst>
                    <a:tab pos="450215" algn="l"/>
                  </a:tabLst>
                </a:pPr>
                <a:endParaRPr lang="en-US" sz="1200" dirty="0">
                  <a:solidFill>
                    <a:schemeClr val="tx2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449580" algn="just">
                  <a:lnSpc>
                    <a:spcPct val="150000"/>
                  </a:lnSpc>
                  <a:tabLst>
                    <a:tab pos="450215" algn="l"/>
                  </a:tabLst>
                </a:pPr>
                <a:r>
                  <a:rPr lang="ru-RU" sz="1400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Для построения отдельных деревьев в композиции критерий ошибки при каждом разбиении рассчитывался следующим образом:</a:t>
                </a:r>
                <a:endParaRPr lang="en-US" sz="1400" i="1" dirty="0">
                  <a:solidFill>
                    <a:schemeClr val="tx2"/>
                  </a:solidFill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indent="449580" algn="just">
                  <a:lnSpc>
                    <a:spcPct val="150000"/>
                  </a:lnSpc>
                  <a:tabLst>
                    <a:tab pos="450215" algn="l"/>
                  </a:tabLst>
                </a:pPr>
                <a14:m>
                  <m:oMath xmlns:m="http://schemas.openxmlformats.org/officeDocument/2006/math">
                    <m:r>
                      <a:rPr lang="ru-RU" sz="1100" i="1" smtClean="0">
                        <a:solidFill>
                          <a:schemeClr val="tx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𝑄</m:t>
                    </m:r>
                    <m:r>
                      <a:rPr lang="ru-RU" sz="1100" i="1" smtClean="0">
                        <a:solidFill>
                          <a:schemeClr val="tx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sz="11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1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ru-RU" sz="11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ru-RU" sz="1100" i="1">
                        <a:solidFill>
                          <a:schemeClr val="tx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 </m:t>
                    </m:r>
                    <m:r>
                      <a:rPr lang="ru-RU" sz="1100" i="1">
                        <a:solidFill>
                          <a:schemeClr val="tx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  <m:r>
                      <a:rPr lang="ru-RU" sz="1100" i="1">
                        <a:solidFill>
                          <a:schemeClr val="tx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 </m:t>
                    </m:r>
                    <m:r>
                      <a:rPr lang="ru-RU" sz="1100" i="1">
                        <a:solidFill>
                          <a:schemeClr val="tx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𝑡</m:t>
                    </m:r>
                    <m:r>
                      <a:rPr lang="ru-RU" sz="1100" i="1">
                        <a:solidFill>
                          <a:schemeClr val="tx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 = (</m:t>
                    </m:r>
                    <m:f>
                      <m:fPr>
                        <m:ctrlPr>
                          <a:rPr lang="ru-RU" sz="11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ru-RU" sz="1100" i="1">
                                <a:solidFill>
                                  <a:schemeClr val="tx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1100" i="1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100" i="1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ru-RU" sz="1100" i="1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ru-RU" sz="1100" i="1">
                                <a:solidFill>
                                  <a:schemeClr val="tx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1100" i="1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100" i="1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ru-RU" sz="1100" i="1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ru-RU" sz="1100" i="1">
                        <a:solidFill>
                          <a:schemeClr val="tx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𝐻</m:t>
                    </m:r>
                    <m:r>
                      <a:rPr lang="ru-RU" sz="1100" i="1">
                        <a:solidFill>
                          <a:schemeClr val="tx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sz="11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1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ru-RU" sz="11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𝑙</m:t>
                        </m:r>
                      </m:sub>
                    </m:sSub>
                    <m:r>
                      <a:rPr lang="ru-RU" sz="1100" i="1">
                        <a:solidFill>
                          <a:schemeClr val="tx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)+</m:t>
                    </m:r>
                    <m:f>
                      <m:fPr>
                        <m:ctrlPr>
                          <a:rPr lang="ru-RU" sz="11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ru-RU" sz="1100" i="1">
                                <a:solidFill>
                                  <a:schemeClr val="tx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1100" i="1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100" i="1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ru-RU" sz="1100" i="1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ru-RU" sz="1100" i="1">
                                <a:solidFill>
                                  <a:schemeClr val="tx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1100" i="1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100" i="1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ru-RU" sz="1100" i="1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ru-RU" sz="1100" i="1">
                        <a:solidFill>
                          <a:schemeClr val="tx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𝐻</m:t>
                    </m:r>
                    <m:r>
                      <a:rPr lang="ru-RU" sz="1100" i="1">
                        <a:solidFill>
                          <a:schemeClr val="tx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sz="11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1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ru-RU" sz="11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r>
                      <a:rPr lang="ru-RU" sz="1100" i="1">
                        <a:solidFill>
                          <a:schemeClr val="tx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)) →</m:t>
                    </m:r>
                    <m:r>
                      <a:rPr lang="ru-RU" sz="1100" i="1">
                        <a:solidFill>
                          <a:schemeClr val="tx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𝑚𝑖𝑛</m:t>
                    </m:r>
                    <m:r>
                      <a:rPr lang="ru-RU" sz="1100" i="1">
                        <a:solidFill>
                          <a:schemeClr val="tx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1100" i="1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ru-RU" sz="1100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449580" algn="just">
                  <a:lnSpc>
                    <a:spcPct val="150000"/>
                  </a:lnSpc>
                  <a:tabLst>
                    <a:tab pos="450215" algn="l"/>
                  </a:tabLst>
                </a:pPr>
                <a:r>
                  <a:rPr lang="ru-RU" sz="1100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ru-RU" sz="1100" i="1">
                        <a:solidFill>
                          <a:schemeClr val="tx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𝐻</m:t>
                    </m:r>
                    <m:r>
                      <a:rPr lang="ru-RU" sz="1100" i="1">
                        <a:solidFill>
                          <a:schemeClr val="tx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sz="11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1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ru-RU" sz="11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𝑙</m:t>
                        </m:r>
                      </m:sub>
                    </m:sSub>
                    <m:r>
                      <a:rPr lang="ru-RU" sz="1100" i="1">
                        <a:solidFill>
                          <a:schemeClr val="tx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ru-RU" sz="1100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 критерий информативности, </a:t>
                </a:r>
              </a:p>
              <a:p>
                <a:pPr indent="449580" algn="just">
                  <a:lnSpc>
                    <a:spcPct val="150000"/>
                  </a:lnSpc>
                  <a:tabLst>
                    <a:tab pos="450215" algn="l"/>
                  </a:tabLst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11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100" i="1">
                                <a:solidFill>
                                  <a:schemeClr val="tx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100" i="1">
                                <a:solidFill>
                                  <a:schemeClr val="tx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ru-RU" sz="1100" i="1">
                                <a:solidFill>
                                  <a:schemeClr val="tx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100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- количество объектов, ушедших в левый лист, </a:t>
                </a:r>
              </a:p>
              <a:p>
                <a:pPr indent="449580" algn="just">
                  <a:lnSpc>
                    <a:spcPct val="150000"/>
                  </a:lnSpc>
                  <a:tabLst>
                    <a:tab pos="450215" algn="l"/>
                  </a:tabLst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11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100" i="1">
                                <a:solidFill>
                                  <a:schemeClr val="tx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100" i="1">
                                <a:solidFill>
                                  <a:schemeClr val="tx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ru-RU" sz="1100" i="1">
                                <a:solidFill>
                                  <a:schemeClr val="tx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100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 количество объектов, ушедших в правый лист. </a:t>
                </a:r>
              </a:p>
              <a:p>
                <a:pPr indent="449580" algn="just">
                  <a:lnSpc>
                    <a:spcPct val="150000"/>
                  </a:lnSpc>
                  <a:tabLst>
                    <a:tab pos="450215" algn="l"/>
                  </a:tabLst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11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100" i="1">
                                <a:solidFill>
                                  <a:schemeClr val="tx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100" i="1">
                                <a:solidFill>
                                  <a:schemeClr val="tx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ru-RU" sz="1100" i="1">
                                <a:solidFill>
                                  <a:schemeClr val="tx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100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- общее количество объектов текущего разбиения, </a:t>
                </a:r>
              </a:p>
              <a:p>
                <a:pPr indent="449580" algn="just">
                  <a:lnSpc>
                    <a:spcPct val="150000"/>
                  </a:lnSpc>
                  <a:tabLst>
                    <a:tab pos="450215" algn="l"/>
                  </a:tabLst>
                </a:pPr>
                <a:r>
                  <a:rPr lang="ru-RU" sz="1100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j - номер признака, по которому разбиваются данные, </a:t>
                </a:r>
              </a:p>
              <a:p>
                <a:pPr indent="449580" algn="just">
                  <a:lnSpc>
                    <a:spcPct val="150000"/>
                  </a:lnSpc>
                  <a:tabLst>
                    <a:tab pos="450215" algn="l"/>
                  </a:tabLst>
                </a:pPr>
                <a:r>
                  <a:rPr lang="ru-RU" sz="1100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 - значение признака, по которому бьется выборка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1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1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ru-RU" sz="11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𝑙</m:t>
                        </m:r>
                      </m:sub>
                    </m:sSub>
                    <m:r>
                      <a:rPr lang="en-US" sz="1100" b="0" i="0" smtClean="0">
                        <a:solidFill>
                          <a:schemeClr val="tx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</m:oMath>
                </a14:m>
                <a:endParaRPr lang="en-US" sz="1200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449580" algn="just">
                  <a:lnSpc>
                    <a:spcPct val="150000"/>
                  </a:lnSpc>
                  <a:tabLst>
                    <a:tab pos="45021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ru-RU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- </a:t>
                </a:r>
                <a:r>
                  <a:rPr lang="ru-RU" sz="1200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подвыборка</a:t>
                </a:r>
                <a:r>
                  <a:rPr lang="en-US" sz="1200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z="1200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поданная на вход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8BE6D7C-45DA-311A-F86B-CA2322145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32" y="905909"/>
                <a:ext cx="8195977" cy="5238614"/>
              </a:xfrm>
              <a:prstGeom prst="rect">
                <a:avLst/>
              </a:prstGeom>
              <a:blipFill>
                <a:blip r:embed="rId4"/>
                <a:stretch>
                  <a:fillRect l="-223" r="-1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age5.png">
            <a:extLst>
              <a:ext uri="{FF2B5EF4-FFF2-40B4-BE49-F238E27FC236}">
                <a16:creationId xmlns:a16="http://schemas.microsoft.com/office/drawing/2014/main" id="{8A42A3E4-2199-18A0-D6ED-A1DF63345095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9027081" y="3525216"/>
            <a:ext cx="2780826" cy="1979117"/>
          </a:xfrm>
          <a:prstGeom prst="rect">
            <a:avLst/>
          </a:prstGeom>
          <a:ln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78F1534-8C28-64FE-691A-F35DCCBFFCA2}"/>
                  </a:ext>
                </a:extLst>
              </p:cNvPr>
              <p:cNvSpPr txBox="1"/>
              <p:nvPr/>
            </p:nvSpPr>
            <p:spPr>
              <a:xfrm>
                <a:off x="4966565" y="3695548"/>
                <a:ext cx="4326825" cy="26755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49580" algn="just">
                  <a:lnSpc>
                    <a:spcPct val="150000"/>
                  </a:lnSpc>
                  <a:tabLst>
                    <a:tab pos="450215" algn="l"/>
                  </a:tabLst>
                </a:pPr>
                <a:r>
                  <a:rPr lang="en-US" sz="1400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	</a:t>
                </a:r>
                <a:r>
                  <a:rPr lang="ru-RU" sz="1400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Критерий информативности Gini </a:t>
                </a:r>
              </a:p>
              <a:p>
                <a:r>
                  <a:rPr lang="ru-RU" sz="12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u-RU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sz="12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доля объектов класса </a:t>
                </a:r>
                <a14:m>
                  <m:oMath xmlns:m="http://schemas.openxmlformats.org/officeDocument/2006/math">
                    <m:r>
                      <a:rPr lang="ru-RU" sz="12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ru-RU" sz="12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в выборке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ru-RU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ru-RU" sz="12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то рассчитывается он следующим образом</a:t>
                </a:r>
                <a:r>
                  <a:rPr lang="en-US" sz="12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12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12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изначальный класс объекта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12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12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2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2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sz="12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sz="12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ru-RU" sz="12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2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u-RU" sz="12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12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2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ru-RU" sz="12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sz="12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12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12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ru-RU" sz="12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2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ru-RU" sz="12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ru-RU" sz="12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ru-RU" sz="12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2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2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12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u-RU" sz="12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ru-RU" sz="12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1200" i="1" dirty="0">
                  <a:solidFill>
                    <a:schemeClr val="tx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2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𝐻</m:t>
                      </m:r>
                      <m:r>
                        <a:rPr lang="ru-RU" sz="12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ru-RU" sz="12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2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ru-RU" sz="12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  <m:r>
                        <a:rPr lang="ru-RU" sz="12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) =</m:t>
                      </m:r>
                      <m:nary>
                        <m:naryPr>
                          <m:chr m:val="∑"/>
                          <m:ctrlPr>
                            <a:rPr lang="ru-RU" sz="12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2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  <m:r>
                            <a:rPr lang="ru-RU" sz="12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sz="12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ru-RU" sz="12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2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ru-RU" sz="12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ru-RU" sz="12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ru-RU" sz="12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2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ru-RU" sz="12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ru-RU" sz="12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1200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449580" algn="just">
                  <a:lnSpc>
                    <a:spcPct val="150000"/>
                  </a:lnSpc>
                  <a:tabLst>
                    <a:tab pos="450215" algn="l"/>
                  </a:tabLst>
                </a:pPr>
                <a:r>
                  <a:rPr lang="ru-RU" sz="1200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Оптимум достигается в случае, когда объекты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2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2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𝑋</m:t>
                        </m:r>
                      </m:e>
                      <m:sup>
                        <m:r>
                          <a:rPr lang="ru-RU" sz="12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ru-RU" sz="1200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все относятся к одному классу.</a:t>
                </a:r>
              </a:p>
              <a:p>
                <a:endParaRPr lang="ru-RU" sz="12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78F1534-8C28-64FE-691A-F35DCCBFF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565" y="3695548"/>
                <a:ext cx="4326825" cy="2675541"/>
              </a:xfrm>
              <a:prstGeom prst="rect">
                <a:avLst/>
              </a:prstGeom>
              <a:blipFill>
                <a:blip r:embed="rId6"/>
                <a:stretch>
                  <a:fillRect l="-1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image18.png">
            <a:extLst>
              <a:ext uri="{FF2B5EF4-FFF2-40B4-BE49-F238E27FC236}">
                <a16:creationId xmlns:a16="http://schemas.microsoft.com/office/drawing/2014/main" id="{2E16BAB8-F86D-5F41-29BB-0563F2DD27B8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9293390" y="793259"/>
            <a:ext cx="2248208" cy="159924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68738413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972" y="5684115"/>
            <a:ext cx="2083238" cy="1167719"/>
          </a:xfrm>
          <a:prstGeom prst="rect">
            <a:avLst/>
          </a:prstGeom>
        </p:spPr>
      </p:pic>
      <p:sp>
        <p:nvSpPr>
          <p:cNvPr id="24" name="Линия">
            <a:extLst>
              <a:ext uri="{FF2B5EF4-FFF2-40B4-BE49-F238E27FC236}">
                <a16:creationId xmlns:a16="http://schemas.microsoft.com/office/drawing/2014/main" id="{D4A4CE90-EB18-514B-A3DB-3B0BE5191852}"/>
              </a:ext>
            </a:extLst>
          </p:cNvPr>
          <p:cNvSpPr/>
          <p:nvPr/>
        </p:nvSpPr>
        <p:spPr>
          <a:xfrm>
            <a:off x="0" y="724195"/>
            <a:ext cx="1197586" cy="0"/>
          </a:xfrm>
          <a:prstGeom prst="line">
            <a:avLst/>
          </a:prstGeom>
          <a:ln w="12700">
            <a:solidFill>
              <a:srgbClr val="009FDF"/>
            </a:solidFill>
          </a:ln>
        </p:spPr>
        <p:txBody>
          <a:bodyPr lIns="0" tIns="0" rIns="0" bIns="0"/>
          <a:lstStyle/>
          <a:p>
            <a:pPr marL="0" marR="0" lvl="0" indent="0" algn="l" defTabSz="3085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088" b="0" i="0" u="none" strike="noStrike" kern="1200" cap="none" spc="0" normalizeH="0" baseline="0" noProof="0">
              <a:ln>
                <a:noFill/>
              </a:ln>
              <a:solidFill>
                <a:srgbClr val="009FDF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5" name="Структура НИТУ «МИСиС»">
            <a:extLst>
              <a:ext uri="{FF2B5EF4-FFF2-40B4-BE49-F238E27FC236}">
                <a16:creationId xmlns:a16="http://schemas.microsoft.com/office/drawing/2014/main" id="{02397D82-1FDC-E74A-B7FB-BC1D0DF2E7AA}"/>
              </a:ext>
            </a:extLst>
          </p:cNvPr>
          <p:cNvSpPr txBox="1"/>
          <p:nvPr/>
        </p:nvSpPr>
        <p:spPr>
          <a:xfrm>
            <a:off x="1333686" y="557031"/>
            <a:ext cx="10474221" cy="348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 indent="8572" defTabSz="472839">
              <a:defRPr sz="3000" cap="all">
                <a:solidFill>
                  <a:srgbClr val="009FDF"/>
                </a:solidFill>
                <a:latin typeface="Webnar DemiBold"/>
                <a:ea typeface="Webnar DemiBold"/>
                <a:cs typeface="Webnar DemiBold"/>
                <a:sym typeface="Webnar DemiBold"/>
              </a:defRPr>
            </a:pPr>
            <a:r>
              <a:rPr lang="ru-RU" sz="2267" cap="all" dirty="0">
                <a:solidFill>
                  <a:srgbClr val="009FDF"/>
                </a:solidFill>
                <a:latin typeface="Arial"/>
                <a:sym typeface="Webnar DemiBold"/>
              </a:rPr>
              <a:t>Программно-алгоритмическая реализация</a:t>
            </a:r>
            <a:endParaRPr kumimoji="0" lang="ru-RU" sz="2267" b="0" i="0" u="none" strike="noStrike" kern="1200" cap="all" spc="0" normalizeH="0" baseline="0" noProof="0" dirty="0">
              <a:ln>
                <a:noFill/>
              </a:ln>
              <a:solidFill>
                <a:srgbClr val="009FDF"/>
              </a:solidFill>
              <a:effectLst/>
              <a:uLnTx/>
              <a:uFillTx/>
              <a:latin typeface="Arial"/>
              <a:sym typeface="Webnar DemiBold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F1257E0-6E21-2346-B67D-0A08FD806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728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70704B-CE94-48CC-AF30-84932A1262A7}" type="slidenum">
              <a:rPr kumimoji="0" lang="en-GB" sz="1814" b="1" i="0" u="none" strike="noStrike" kern="1200" cap="none" spc="0" normalizeH="0" baseline="0" noProof="0">
                <a:ln>
                  <a:noFill/>
                </a:ln>
                <a:solidFill>
                  <a:srgbClr val="4C4C4C"/>
                </a:solidFill>
                <a:effectLst/>
                <a:uLnTx/>
                <a:uFillTx/>
                <a:latin typeface="Webnar" pitchFamily="2" charset="0"/>
                <a:ea typeface="+mn-ea"/>
                <a:cs typeface="+mn-cs"/>
              </a:rPr>
              <a:pPr marL="0" marR="0" lvl="0" indent="0" algn="r" defTabSz="4728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814" b="1" i="0" u="none" strike="noStrike" kern="1200" cap="none" spc="0" normalizeH="0" baseline="0" noProof="0" dirty="0">
              <a:ln>
                <a:noFill/>
              </a:ln>
              <a:solidFill>
                <a:srgbClr val="4C4C4C"/>
              </a:solidFill>
              <a:effectLst/>
              <a:uLnTx/>
              <a:uFillTx/>
              <a:latin typeface="Webnar" pitchFamily="2" charset="0"/>
              <a:ea typeface="+mn-ea"/>
              <a:cs typeface="+mn-cs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3785FEE-07F2-4765-B80C-D92A26EC9F5D}"/>
              </a:ext>
            </a:extLst>
          </p:cNvPr>
          <p:cNvSpPr/>
          <p:nvPr/>
        </p:nvSpPr>
        <p:spPr>
          <a:xfrm>
            <a:off x="500679" y="1193806"/>
            <a:ext cx="6690457" cy="49500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defTabSz="472839">
              <a:spcAft>
                <a:spcPts val="544"/>
              </a:spcAft>
              <a:buFont typeface="Arial"/>
              <a:buNone/>
            </a:pPr>
            <a:endParaRPr lang="ru-RU" sz="1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2669" lvl="1" indent="-162669" algn="just" defTabSz="472839">
              <a:spcAft>
                <a:spcPts val="544"/>
              </a:spcAft>
              <a:buClr>
                <a:schemeClr val="tx1"/>
              </a:buClr>
              <a:buFont typeface="Lucida Grande"/>
              <a:buChar char="●"/>
            </a:pPr>
            <a:endParaRPr lang="ru-RU" sz="1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Google Shape;146;p21">
            <a:extLst>
              <a:ext uri="{FF2B5EF4-FFF2-40B4-BE49-F238E27FC236}">
                <a16:creationId xmlns:a16="http://schemas.microsoft.com/office/drawing/2014/main" id="{7F93E2EA-A988-FD9A-C8F0-DCF199B308A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8294" y="4335032"/>
            <a:ext cx="7194678" cy="2081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9;p19">
            <a:extLst>
              <a:ext uri="{FF2B5EF4-FFF2-40B4-BE49-F238E27FC236}">
                <a16:creationId xmlns:a16="http://schemas.microsoft.com/office/drawing/2014/main" id="{DB440CBD-AD9D-6D43-FC7A-E1E132F3F83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083" y="1249617"/>
            <a:ext cx="5515201" cy="2875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1;p19">
            <a:extLst>
              <a:ext uri="{FF2B5EF4-FFF2-40B4-BE49-F238E27FC236}">
                <a16:creationId xmlns:a16="http://schemas.microsoft.com/office/drawing/2014/main" id="{28699537-2D23-93CC-EC69-8B12FD09607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6000" y="1110516"/>
            <a:ext cx="5515201" cy="30141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929461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972" y="5684115"/>
            <a:ext cx="2083238" cy="1167719"/>
          </a:xfrm>
          <a:prstGeom prst="rect">
            <a:avLst/>
          </a:prstGeom>
        </p:spPr>
      </p:pic>
      <p:sp>
        <p:nvSpPr>
          <p:cNvPr id="24" name="Линия">
            <a:extLst>
              <a:ext uri="{FF2B5EF4-FFF2-40B4-BE49-F238E27FC236}">
                <a16:creationId xmlns:a16="http://schemas.microsoft.com/office/drawing/2014/main" id="{D4A4CE90-EB18-514B-A3DB-3B0BE5191852}"/>
              </a:ext>
            </a:extLst>
          </p:cNvPr>
          <p:cNvSpPr/>
          <p:nvPr/>
        </p:nvSpPr>
        <p:spPr>
          <a:xfrm>
            <a:off x="0" y="724195"/>
            <a:ext cx="1197586" cy="0"/>
          </a:xfrm>
          <a:prstGeom prst="line">
            <a:avLst/>
          </a:prstGeom>
          <a:ln w="12700">
            <a:solidFill>
              <a:srgbClr val="009FDF"/>
            </a:solidFill>
          </a:ln>
        </p:spPr>
        <p:txBody>
          <a:bodyPr lIns="0" tIns="0" rIns="0" bIns="0"/>
          <a:lstStyle/>
          <a:p>
            <a:pPr marL="0" marR="0" lvl="0" indent="0" algn="l" defTabSz="3085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088" b="0" i="0" u="none" strike="noStrike" kern="1200" cap="none" spc="0" normalizeH="0" baseline="0" noProof="0">
              <a:ln>
                <a:noFill/>
              </a:ln>
              <a:solidFill>
                <a:srgbClr val="009FDF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5" name="Структура НИТУ «МИСиС»">
            <a:extLst>
              <a:ext uri="{FF2B5EF4-FFF2-40B4-BE49-F238E27FC236}">
                <a16:creationId xmlns:a16="http://schemas.microsoft.com/office/drawing/2014/main" id="{02397D82-1FDC-E74A-B7FB-BC1D0DF2E7AA}"/>
              </a:ext>
            </a:extLst>
          </p:cNvPr>
          <p:cNvSpPr txBox="1"/>
          <p:nvPr/>
        </p:nvSpPr>
        <p:spPr>
          <a:xfrm>
            <a:off x="1333686" y="557031"/>
            <a:ext cx="10474221" cy="348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indent="8572" defTabSz="472839">
              <a:defRPr sz="3000" cap="all">
                <a:solidFill>
                  <a:srgbClr val="009FDF"/>
                </a:solidFill>
                <a:latin typeface="Webnar DemiBold"/>
                <a:ea typeface="Webnar DemiBold"/>
                <a:cs typeface="Webnar DemiBold"/>
                <a:sym typeface="Webnar DemiBold"/>
              </a:defRPr>
            </a:pPr>
            <a:r>
              <a:rPr lang="ru-RU" sz="2267" cap="all" dirty="0">
                <a:solidFill>
                  <a:srgbClr val="009FDF"/>
                </a:solidFill>
                <a:latin typeface="Arial"/>
                <a:sym typeface="Webnar DemiBold"/>
              </a:rPr>
              <a:t>Программно-алгоритмическая реализация</a:t>
            </a:r>
            <a:endParaRPr kumimoji="0" lang="ru-RU" sz="2267" b="0" i="0" u="none" strike="noStrike" kern="1200" cap="all" spc="0" normalizeH="0" baseline="0" noProof="0" dirty="0">
              <a:ln>
                <a:noFill/>
              </a:ln>
              <a:solidFill>
                <a:srgbClr val="009FDF"/>
              </a:solidFill>
              <a:effectLst/>
              <a:uLnTx/>
              <a:uFillTx/>
              <a:latin typeface="Arial"/>
              <a:sym typeface="Webnar DemiBold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F1257E0-6E21-2346-B67D-0A08FD806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728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70704B-CE94-48CC-AF30-84932A1262A7}" type="slidenum">
              <a:rPr kumimoji="0" lang="en-GB" sz="1814" b="1" i="0" u="none" strike="noStrike" kern="1200" cap="none" spc="0" normalizeH="0" baseline="0" noProof="0">
                <a:ln>
                  <a:noFill/>
                </a:ln>
                <a:solidFill>
                  <a:srgbClr val="4C4C4C"/>
                </a:solidFill>
                <a:effectLst/>
                <a:uLnTx/>
                <a:uFillTx/>
                <a:latin typeface="Webnar" pitchFamily="2" charset="0"/>
                <a:ea typeface="+mn-ea"/>
                <a:cs typeface="+mn-cs"/>
              </a:rPr>
              <a:pPr marL="0" marR="0" lvl="0" indent="0" algn="r" defTabSz="4728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814" b="1" i="0" u="none" strike="noStrike" kern="1200" cap="none" spc="0" normalizeH="0" baseline="0" noProof="0" dirty="0">
              <a:ln>
                <a:noFill/>
              </a:ln>
              <a:solidFill>
                <a:srgbClr val="4C4C4C"/>
              </a:solidFill>
              <a:effectLst/>
              <a:uLnTx/>
              <a:uFillTx/>
              <a:latin typeface="Webnar" pitchFamily="2" charset="0"/>
              <a:ea typeface="+mn-ea"/>
              <a:cs typeface="+mn-cs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3785FEE-07F2-4765-B80C-D92A26EC9F5D}"/>
              </a:ext>
            </a:extLst>
          </p:cNvPr>
          <p:cNvSpPr/>
          <p:nvPr/>
        </p:nvSpPr>
        <p:spPr>
          <a:xfrm>
            <a:off x="500679" y="1327813"/>
            <a:ext cx="6690457" cy="49500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defTabSz="472839">
              <a:spcAft>
                <a:spcPts val="544"/>
              </a:spcAft>
              <a:buFont typeface="Arial"/>
              <a:buNone/>
            </a:pPr>
            <a:endParaRPr lang="ru-RU" sz="1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2669" lvl="1" indent="-162669" algn="just" defTabSz="472839">
              <a:spcAft>
                <a:spcPts val="544"/>
              </a:spcAft>
              <a:buClr>
                <a:schemeClr val="tx1"/>
              </a:buClr>
              <a:buFont typeface="Lucida Grande"/>
              <a:buChar char="●"/>
            </a:pPr>
            <a:endParaRPr lang="ru-RU" sz="1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C3A2BBA-CB45-CDF1-1802-182AEA2405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31" y="1174245"/>
            <a:ext cx="4212345" cy="473355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28974C-A110-5040-A016-7046169301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35184"/>
            <a:ext cx="3602171" cy="421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086312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MISIS">
  <a:themeElements>
    <a:clrScheme name="MISIS">
      <a:dk1>
        <a:srgbClr val="009FDF"/>
      </a:dk1>
      <a:lt1>
        <a:sysClr val="window" lastClr="F2F2F3"/>
      </a:lt1>
      <a:dk2>
        <a:srgbClr val="4C4C4C"/>
      </a:dk2>
      <a:lt2>
        <a:srgbClr val="FFFFFF"/>
      </a:lt2>
      <a:accent1>
        <a:srgbClr val="F65275"/>
      </a:accent1>
      <a:accent2>
        <a:srgbClr val="407EC9"/>
      </a:accent2>
      <a:accent3>
        <a:srgbClr val="F2A900"/>
      </a:accent3>
      <a:accent4>
        <a:srgbClr val="C04C36"/>
      </a:accent4>
      <a:accent5>
        <a:srgbClr val="6CC24A"/>
      </a:accent5>
      <a:accent6>
        <a:srgbClr val="009CA6"/>
      </a:accent6>
      <a:hlink>
        <a:srgbClr val="0033A0"/>
      </a:hlink>
      <a:folHlink>
        <a:srgbClr val="001871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MISIS">
  <a:themeElements>
    <a:clrScheme name="MISIS">
      <a:dk1>
        <a:srgbClr val="009FDF"/>
      </a:dk1>
      <a:lt1>
        <a:sysClr val="window" lastClr="F2F2F3"/>
      </a:lt1>
      <a:dk2>
        <a:srgbClr val="4C4C4C"/>
      </a:dk2>
      <a:lt2>
        <a:srgbClr val="FFFFFF"/>
      </a:lt2>
      <a:accent1>
        <a:srgbClr val="F65275"/>
      </a:accent1>
      <a:accent2>
        <a:srgbClr val="407EC9"/>
      </a:accent2>
      <a:accent3>
        <a:srgbClr val="F2A900"/>
      </a:accent3>
      <a:accent4>
        <a:srgbClr val="C04C36"/>
      </a:accent4>
      <a:accent5>
        <a:srgbClr val="6CC24A"/>
      </a:accent5>
      <a:accent6>
        <a:srgbClr val="009CA6"/>
      </a:accent6>
      <a:hlink>
        <a:srgbClr val="0033A0"/>
      </a:hlink>
      <a:folHlink>
        <a:srgbClr val="001871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494949"/>
      </a:dk1>
      <a:lt1>
        <a:sysClr val="window" lastClr="F2F2F3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1637</TotalTime>
  <Words>1462</Words>
  <Application>Microsoft Office PowerPoint</Application>
  <PresentationFormat>Широкоэкранный</PresentationFormat>
  <Paragraphs>181</Paragraphs>
  <Slides>11</Slides>
  <Notes>11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2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23" baseType="lpstr">
      <vt:lpstr>-apple-system</vt:lpstr>
      <vt:lpstr>Arial</vt:lpstr>
      <vt:lpstr>Calibri</vt:lpstr>
      <vt:lpstr>Cambria Math</vt:lpstr>
      <vt:lpstr>Helvetica</vt:lpstr>
      <vt:lpstr>Lucida Grande</vt:lpstr>
      <vt:lpstr>Times New Roman</vt:lpstr>
      <vt:lpstr>Webnar</vt:lpstr>
      <vt:lpstr>Wingdings</vt:lpstr>
      <vt:lpstr>MISIS</vt:lpstr>
      <vt:lpstr>2_MISIS</vt:lpstr>
      <vt:lpstr>think-cell Slide</vt:lpstr>
      <vt:lpstr>Разработка модели идентификации целенаправленной физической активности человека при выполнении производственных работ  Автор: студент группы БИВТ-18-4  Кириллов П. С. Руководитель: старший преподаватель Дерябин С.А.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Об итогах выполнения программы повышения конкурентоспособности 5/100 в 2018 году и  задачах по реализации ППК в 2019 году</dc:title>
  <dc:creator>Наталия Самосудова</dc:creator>
  <cp:lastModifiedBy>Кириллов Павел Сергеевич</cp:lastModifiedBy>
  <cp:revision>117</cp:revision>
  <dcterms:created xsi:type="dcterms:W3CDTF">2020-06-08T14:21:48Z</dcterms:created>
  <dcterms:modified xsi:type="dcterms:W3CDTF">2022-05-27T18:10:30Z</dcterms:modified>
</cp:coreProperties>
</file>